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Porcelain" charset="1" panose="00000000000000000000"/>
      <p:regular r:id="rId19"/>
    </p:embeddedFont>
    <p:embeddedFont>
      <p:font typeface="อีฟดอวอิ้ง" charset="1" panose="000000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svg>
</file>

<file path=ppt/media/image30.sv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1.png" Type="http://schemas.openxmlformats.org/officeDocument/2006/relationships/image"/><Relationship Id="rId4" Target="../media/image22.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5.png" Type="http://schemas.openxmlformats.org/officeDocument/2006/relationships/image"/><Relationship Id="rId4" Target="../media/image26.svg" Type="http://schemas.openxmlformats.org/officeDocument/2006/relationships/image"/><Relationship Id="rId5" Target="../media/image27.png" Type="http://schemas.openxmlformats.org/officeDocument/2006/relationships/image"/><Relationship Id="rId6" Target="../media/image28.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5331866" y="-1158678"/>
            <a:ext cx="7620000" cy="12601575"/>
          </a:xfrm>
          <a:custGeom>
            <a:avLst/>
            <a:gdLst/>
            <a:ahLst/>
            <a:cxnLst/>
            <a:rect r="r" b="b" t="t" l="l"/>
            <a:pathLst>
              <a:path h="12601575" w="7620000">
                <a:moveTo>
                  <a:pt x="0" y="0"/>
                </a:moveTo>
                <a:lnTo>
                  <a:pt x="7620000" y="0"/>
                </a:lnTo>
                <a:lnTo>
                  <a:pt x="7620000" y="12601575"/>
                </a:lnTo>
                <a:lnTo>
                  <a:pt x="0" y="12601575"/>
                </a:lnTo>
                <a:lnTo>
                  <a:pt x="0" y="0"/>
                </a:lnTo>
                <a:close/>
              </a:path>
            </a:pathLst>
          </a:custGeom>
          <a:blipFill>
            <a:blip r:embed="rId2">
              <a:alphaModFix amt="71000"/>
            </a:blip>
            <a:stretch>
              <a:fillRect l="-9648" t="0" r="-12101" b="0"/>
            </a:stretch>
          </a:blipFill>
        </p:spPr>
      </p:sp>
      <p:sp>
        <p:nvSpPr>
          <p:cNvPr name="Freeform 3" id="3"/>
          <p:cNvSpPr/>
          <p:nvPr/>
        </p:nvSpPr>
        <p:spPr>
          <a:xfrm flipH="false" flipV="false" rot="0">
            <a:off x="965197" y="459553"/>
            <a:ext cx="15523512" cy="8899255"/>
          </a:xfrm>
          <a:custGeom>
            <a:avLst/>
            <a:gdLst/>
            <a:ahLst/>
            <a:cxnLst/>
            <a:rect r="r" b="b" t="t" l="l"/>
            <a:pathLst>
              <a:path h="8899255" w="15523512">
                <a:moveTo>
                  <a:pt x="0" y="0"/>
                </a:moveTo>
                <a:lnTo>
                  <a:pt x="15523511" y="0"/>
                </a:lnTo>
                <a:lnTo>
                  <a:pt x="15523511" y="8899255"/>
                </a:lnTo>
                <a:lnTo>
                  <a:pt x="0" y="889925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372251" y="1366561"/>
            <a:ext cx="9479975" cy="4382929"/>
          </a:xfrm>
          <a:prstGeom prst="rect">
            <a:avLst/>
          </a:prstGeom>
        </p:spPr>
        <p:txBody>
          <a:bodyPr anchor="t" rtlCol="false" tIns="0" lIns="0" bIns="0" rIns="0">
            <a:spAutoFit/>
          </a:bodyPr>
          <a:lstStyle/>
          <a:p>
            <a:pPr algn="ctr">
              <a:lnSpc>
                <a:spcPts val="14251"/>
              </a:lnSpc>
            </a:pPr>
            <a:r>
              <a:rPr lang="en-US" sz="10193">
                <a:solidFill>
                  <a:srgbClr val="000000"/>
                </a:solidFill>
                <a:latin typeface="Porcelain"/>
                <a:ea typeface="Porcelain"/>
                <a:cs typeface="Porcelain"/>
                <a:sym typeface="Porcelain"/>
              </a:rPr>
              <a:t>Multi-Disease Prediction System</a:t>
            </a:r>
          </a:p>
          <a:p>
            <a:pPr algn="ctr">
              <a:lnSpc>
                <a:spcPts val="9182"/>
              </a:lnSpc>
            </a:pPr>
            <a:r>
              <a:rPr lang="en-US" sz="4071">
                <a:solidFill>
                  <a:srgbClr val="000000"/>
                </a:solidFill>
                <a:latin typeface="อีฟดอวอิ้ง"/>
                <a:ea typeface="อีฟดอวอิ้ง"/>
                <a:cs typeface="อีฟดอวอิ้ง"/>
                <a:sym typeface="อีฟดอวอิ้ง"/>
              </a:rPr>
              <a:t> Presented by Group 5</a:t>
            </a:r>
          </a:p>
        </p:txBody>
      </p:sp>
      <p:sp>
        <p:nvSpPr>
          <p:cNvPr name="TextBox 5" id="5"/>
          <p:cNvSpPr txBox="true"/>
          <p:nvPr/>
        </p:nvSpPr>
        <p:spPr>
          <a:xfrm rot="0">
            <a:off x="7419375" y="5897832"/>
            <a:ext cx="4210774" cy="2702766"/>
          </a:xfrm>
          <a:prstGeom prst="rect">
            <a:avLst/>
          </a:prstGeom>
        </p:spPr>
        <p:txBody>
          <a:bodyPr anchor="t" rtlCol="false" tIns="0" lIns="0" bIns="0" rIns="0">
            <a:spAutoFit/>
          </a:bodyPr>
          <a:lstStyle/>
          <a:p>
            <a:pPr algn="ctr">
              <a:lnSpc>
                <a:spcPts val="4261"/>
              </a:lnSpc>
            </a:pPr>
            <a:r>
              <a:rPr lang="en-US" sz="3048">
                <a:solidFill>
                  <a:srgbClr val="000000"/>
                </a:solidFill>
                <a:latin typeface="Porcelain"/>
                <a:ea typeface="Porcelain"/>
                <a:cs typeface="Porcelain"/>
                <a:sym typeface="Porcelain"/>
              </a:rPr>
              <a:t>Musfika Tasnim Fariha 2014126642 Tasin Md Awdri 1912801642 Raju Ahmed Rabby 2013823642 Farhana Akther Layba Mitu 1911184042 Rashedul Islam 182178042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524651" y="-2460946"/>
            <a:ext cx="9239250" cy="15287625"/>
          </a:xfrm>
          <a:custGeom>
            <a:avLst/>
            <a:gdLst/>
            <a:ahLst/>
            <a:cxnLst/>
            <a:rect r="r" b="b" t="t" l="l"/>
            <a:pathLst>
              <a:path h="15287625" w="9239250">
                <a:moveTo>
                  <a:pt x="0" y="0"/>
                </a:moveTo>
                <a:lnTo>
                  <a:pt x="9239250" y="0"/>
                </a:lnTo>
                <a:lnTo>
                  <a:pt x="9239250" y="15287625"/>
                </a:lnTo>
                <a:lnTo>
                  <a:pt x="0" y="15287625"/>
                </a:lnTo>
                <a:lnTo>
                  <a:pt x="0" y="0"/>
                </a:lnTo>
                <a:close/>
              </a:path>
            </a:pathLst>
          </a:custGeom>
          <a:blipFill>
            <a:blip r:embed="rId2">
              <a:alphaModFix amt="71000"/>
            </a:blip>
            <a:stretch>
              <a:fillRect l="-9650" t="0" r="-12205" b="0"/>
            </a:stretch>
          </a:blipFill>
        </p:spPr>
      </p:sp>
      <p:grpSp>
        <p:nvGrpSpPr>
          <p:cNvPr name="Group 3" id="3"/>
          <p:cNvGrpSpPr>
            <a:grpSpLocks noChangeAspect="true"/>
          </p:cNvGrpSpPr>
          <p:nvPr/>
        </p:nvGrpSpPr>
        <p:grpSpPr>
          <a:xfrm rot="0">
            <a:off x="338138" y="2276904"/>
            <a:ext cx="209550" cy="209550"/>
            <a:chOff x="0" y="0"/>
            <a:chExt cx="209550" cy="209550"/>
          </a:xfrm>
        </p:grpSpPr>
        <p:sp>
          <p:nvSpPr>
            <p:cNvPr name="Freeform 4" id="4"/>
            <p:cNvSpPr/>
            <p:nvPr/>
          </p:nvSpPr>
          <p:spPr>
            <a:xfrm flipH="false" flipV="false" rot="0">
              <a:off x="0" y="0"/>
              <a:ext cx="209677" cy="209677"/>
            </a:xfrm>
            <a:custGeom>
              <a:avLst/>
              <a:gdLst/>
              <a:ahLst/>
              <a:cxnLst/>
              <a:rect r="r" b="b" t="t" l="l"/>
              <a:pathLst>
                <a:path h="209677" w="209677">
                  <a:moveTo>
                    <a:pt x="209550" y="104775"/>
                  </a:moveTo>
                  <a:cubicBezTo>
                    <a:pt x="209550" y="111633"/>
                    <a:pt x="208915" y="118491"/>
                    <a:pt x="207518" y="125222"/>
                  </a:cubicBezTo>
                  <a:cubicBezTo>
                    <a:pt x="206121" y="131953"/>
                    <a:pt x="204216" y="138557"/>
                    <a:pt x="201549" y="144907"/>
                  </a:cubicBezTo>
                  <a:cubicBezTo>
                    <a:pt x="198882" y="151257"/>
                    <a:pt x="195707" y="157353"/>
                    <a:pt x="191897" y="163068"/>
                  </a:cubicBezTo>
                  <a:cubicBezTo>
                    <a:pt x="188087" y="168783"/>
                    <a:pt x="183769" y="174117"/>
                    <a:pt x="178816" y="178943"/>
                  </a:cubicBezTo>
                  <a:cubicBezTo>
                    <a:pt x="173863" y="183769"/>
                    <a:pt x="168656" y="188214"/>
                    <a:pt x="162941" y="192024"/>
                  </a:cubicBezTo>
                  <a:cubicBezTo>
                    <a:pt x="157226" y="195834"/>
                    <a:pt x="151130" y="199136"/>
                    <a:pt x="144780" y="201676"/>
                  </a:cubicBezTo>
                  <a:cubicBezTo>
                    <a:pt x="138430" y="204216"/>
                    <a:pt x="131826" y="206248"/>
                    <a:pt x="125095" y="207645"/>
                  </a:cubicBezTo>
                  <a:cubicBezTo>
                    <a:pt x="118364" y="209042"/>
                    <a:pt x="111506" y="209677"/>
                    <a:pt x="104648" y="209677"/>
                  </a:cubicBezTo>
                  <a:cubicBezTo>
                    <a:pt x="97790" y="209677"/>
                    <a:pt x="90932" y="209042"/>
                    <a:pt x="84201" y="207645"/>
                  </a:cubicBezTo>
                  <a:cubicBezTo>
                    <a:pt x="77470" y="206248"/>
                    <a:pt x="70866" y="204343"/>
                    <a:pt x="64516" y="201676"/>
                  </a:cubicBezTo>
                  <a:cubicBezTo>
                    <a:pt x="58166" y="199009"/>
                    <a:pt x="52070" y="195834"/>
                    <a:pt x="46355" y="192024"/>
                  </a:cubicBezTo>
                  <a:cubicBezTo>
                    <a:pt x="40640" y="188214"/>
                    <a:pt x="35306" y="183896"/>
                    <a:pt x="30480" y="178943"/>
                  </a:cubicBezTo>
                  <a:cubicBezTo>
                    <a:pt x="25654" y="173990"/>
                    <a:pt x="21209" y="168783"/>
                    <a:pt x="17399" y="163068"/>
                  </a:cubicBezTo>
                  <a:cubicBezTo>
                    <a:pt x="13589" y="157353"/>
                    <a:pt x="10287" y="151257"/>
                    <a:pt x="7747" y="144907"/>
                  </a:cubicBezTo>
                  <a:cubicBezTo>
                    <a:pt x="5207" y="138557"/>
                    <a:pt x="3302" y="131953"/>
                    <a:pt x="2032" y="125222"/>
                  </a:cubicBezTo>
                  <a:cubicBezTo>
                    <a:pt x="762" y="118491"/>
                    <a:pt x="0" y="111633"/>
                    <a:pt x="0" y="104775"/>
                  </a:cubicBezTo>
                  <a:cubicBezTo>
                    <a:pt x="0" y="97917"/>
                    <a:pt x="635" y="91059"/>
                    <a:pt x="2032" y="84328"/>
                  </a:cubicBezTo>
                  <a:cubicBezTo>
                    <a:pt x="3429" y="77597"/>
                    <a:pt x="5334" y="70993"/>
                    <a:pt x="8001" y="64643"/>
                  </a:cubicBezTo>
                  <a:cubicBezTo>
                    <a:pt x="10668" y="58293"/>
                    <a:pt x="13843" y="52197"/>
                    <a:pt x="17653" y="46482"/>
                  </a:cubicBezTo>
                  <a:cubicBezTo>
                    <a:pt x="21463" y="40767"/>
                    <a:pt x="25781" y="35433"/>
                    <a:pt x="30734" y="30607"/>
                  </a:cubicBezTo>
                  <a:cubicBezTo>
                    <a:pt x="35687" y="25781"/>
                    <a:pt x="40894" y="21336"/>
                    <a:pt x="46609" y="17526"/>
                  </a:cubicBezTo>
                  <a:cubicBezTo>
                    <a:pt x="52324" y="13716"/>
                    <a:pt x="58293" y="10668"/>
                    <a:pt x="64643" y="8001"/>
                  </a:cubicBezTo>
                  <a:cubicBezTo>
                    <a:pt x="70993" y="5334"/>
                    <a:pt x="77597" y="3302"/>
                    <a:pt x="84328" y="2032"/>
                  </a:cubicBezTo>
                  <a:cubicBezTo>
                    <a:pt x="91059" y="762"/>
                    <a:pt x="97917" y="0"/>
                    <a:pt x="104775" y="0"/>
                  </a:cubicBezTo>
                  <a:cubicBezTo>
                    <a:pt x="111633" y="0"/>
                    <a:pt x="118491" y="635"/>
                    <a:pt x="125222" y="2032"/>
                  </a:cubicBezTo>
                  <a:cubicBezTo>
                    <a:pt x="131953" y="3429"/>
                    <a:pt x="138557" y="5334"/>
                    <a:pt x="144907" y="8001"/>
                  </a:cubicBezTo>
                  <a:cubicBezTo>
                    <a:pt x="151257" y="10668"/>
                    <a:pt x="157353" y="13843"/>
                    <a:pt x="163068" y="17653"/>
                  </a:cubicBezTo>
                  <a:cubicBezTo>
                    <a:pt x="168783" y="21463"/>
                    <a:pt x="174117" y="25781"/>
                    <a:pt x="178943" y="30734"/>
                  </a:cubicBezTo>
                  <a:cubicBezTo>
                    <a:pt x="183769" y="35687"/>
                    <a:pt x="188214" y="40894"/>
                    <a:pt x="192024" y="46609"/>
                  </a:cubicBezTo>
                  <a:cubicBezTo>
                    <a:pt x="195834" y="52324"/>
                    <a:pt x="199136" y="58420"/>
                    <a:pt x="201676" y="64770"/>
                  </a:cubicBezTo>
                  <a:cubicBezTo>
                    <a:pt x="204216" y="71120"/>
                    <a:pt x="206248" y="77724"/>
                    <a:pt x="207645" y="84455"/>
                  </a:cubicBezTo>
                  <a:cubicBezTo>
                    <a:pt x="209042" y="91186"/>
                    <a:pt x="209677" y="98044"/>
                    <a:pt x="209677" y="104902"/>
                  </a:cubicBezTo>
                  <a:close/>
                </a:path>
              </a:pathLst>
            </a:custGeom>
            <a:solidFill>
              <a:srgbClr val="000000"/>
            </a:solidFill>
          </p:spPr>
        </p:sp>
      </p:grpSp>
      <p:grpSp>
        <p:nvGrpSpPr>
          <p:cNvPr name="Group 5" id="5"/>
          <p:cNvGrpSpPr>
            <a:grpSpLocks noChangeAspect="true"/>
          </p:cNvGrpSpPr>
          <p:nvPr/>
        </p:nvGrpSpPr>
        <p:grpSpPr>
          <a:xfrm rot="0">
            <a:off x="338138" y="4391454"/>
            <a:ext cx="209550" cy="209550"/>
            <a:chOff x="0" y="0"/>
            <a:chExt cx="209550" cy="209550"/>
          </a:xfrm>
        </p:grpSpPr>
        <p:sp>
          <p:nvSpPr>
            <p:cNvPr name="Freeform 6" id="6"/>
            <p:cNvSpPr/>
            <p:nvPr/>
          </p:nvSpPr>
          <p:spPr>
            <a:xfrm flipH="false" flipV="false" rot="0">
              <a:off x="0" y="0"/>
              <a:ext cx="209677" cy="209677"/>
            </a:xfrm>
            <a:custGeom>
              <a:avLst/>
              <a:gdLst/>
              <a:ahLst/>
              <a:cxnLst/>
              <a:rect r="r" b="b" t="t" l="l"/>
              <a:pathLst>
                <a:path h="209677" w="209677">
                  <a:moveTo>
                    <a:pt x="209550" y="104775"/>
                  </a:moveTo>
                  <a:cubicBezTo>
                    <a:pt x="209550" y="111633"/>
                    <a:pt x="208915" y="118491"/>
                    <a:pt x="207518" y="125222"/>
                  </a:cubicBezTo>
                  <a:cubicBezTo>
                    <a:pt x="206121" y="131953"/>
                    <a:pt x="204216" y="138557"/>
                    <a:pt x="201549" y="144907"/>
                  </a:cubicBezTo>
                  <a:cubicBezTo>
                    <a:pt x="198882" y="151257"/>
                    <a:pt x="195707" y="157353"/>
                    <a:pt x="191897" y="163068"/>
                  </a:cubicBezTo>
                  <a:cubicBezTo>
                    <a:pt x="188087" y="168783"/>
                    <a:pt x="183769" y="174117"/>
                    <a:pt x="178816" y="178943"/>
                  </a:cubicBezTo>
                  <a:cubicBezTo>
                    <a:pt x="173863" y="183769"/>
                    <a:pt x="168656" y="188214"/>
                    <a:pt x="162941" y="192024"/>
                  </a:cubicBezTo>
                  <a:cubicBezTo>
                    <a:pt x="157226" y="195834"/>
                    <a:pt x="151130" y="199136"/>
                    <a:pt x="144780" y="201676"/>
                  </a:cubicBezTo>
                  <a:cubicBezTo>
                    <a:pt x="138430" y="204216"/>
                    <a:pt x="131826" y="206248"/>
                    <a:pt x="125095" y="207645"/>
                  </a:cubicBezTo>
                  <a:cubicBezTo>
                    <a:pt x="118364" y="209042"/>
                    <a:pt x="111506" y="209677"/>
                    <a:pt x="104648" y="209677"/>
                  </a:cubicBezTo>
                  <a:cubicBezTo>
                    <a:pt x="97790" y="209677"/>
                    <a:pt x="90932" y="209042"/>
                    <a:pt x="84201" y="207645"/>
                  </a:cubicBezTo>
                  <a:cubicBezTo>
                    <a:pt x="77470" y="206248"/>
                    <a:pt x="70866" y="204343"/>
                    <a:pt x="64516" y="201676"/>
                  </a:cubicBezTo>
                  <a:cubicBezTo>
                    <a:pt x="58166" y="199009"/>
                    <a:pt x="52070" y="195834"/>
                    <a:pt x="46355" y="192024"/>
                  </a:cubicBezTo>
                  <a:cubicBezTo>
                    <a:pt x="40640" y="188214"/>
                    <a:pt x="35306" y="183896"/>
                    <a:pt x="30480" y="178943"/>
                  </a:cubicBezTo>
                  <a:cubicBezTo>
                    <a:pt x="25654" y="173990"/>
                    <a:pt x="21209" y="168783"/>
                    <a:pt x="17399" y="163068"/>
                  </a:cubicBezTo>
                  <a:cubicBezTo>
                    <a:pt x="13589" y="157353"/>
                    <a:pt x="10287" y="151257"/>
                    <a:pt x="7747" y="144907"/>
                  </a:cubicBezTo>
                  <a:cubicBezTo>
                    <a:pt x="5207" y="138557"/>
                    <a:pt x="3302" y="131953"/>
                    <a:pt x="2032" y="125222"/>
                  </a:cubicBezTo>
                  <a:cubicBezTo>
                    <a:pt x="762" y="118491"/>
                    <a:pt x="0" y="111633"/>
                    <a:pt x="0" y="104775"/>
                  </a:cubicBezTo>
                  <a:cubicBezTo>
                    <a:pt x="0" y="97917"/>
                    <a:pt x="635" y="91059"/>
                    <a:pt x="2032" y="84328"/>
                  </a:cubicBezTo>
                  <a:cubicBezTo>
                    <a:pt x="3429" y="77597"/>
                    <a:pt x="5334" y="70993"/>
                    <a:pt x="8001" y="64643"/>
                  </a:cubicBezTo>
                  <a:cubicBezTo>
                    <a:pt x="10668" y="58293"/>
                    <a:pt x="13843" y="52197"/>
                    <a:pt x="17653" y="46482"/>
                  </a:cubicBezTo>
                  <a:cubicBezTo>
                    <a:pt x="21463" y="40767"/>
                    <a:pt x="25781" y="35433"/>
                    <a:pt x="30734" y="30607"/>
                  </a:cubicBezTo>
                  <a:cubicBezTo>
                    <a:pt x="35687" y="25781"/>
                    <a:pt x="40894" y="21336"/>
                    <a:pt x="46609" y="17526"/>
                  </a:cubicBezTo>
                  <a:cubicBezTo>
                    <a:pt x="52324" y="13716"/>
                    <a:pt x="58293" y="10668"/>
                    <a:pt x="64643" y="8001"/>
                  </a:cubicBezTo>
                  <a:cubicBezTo>
                    <a:pt x="70993" y="5334"/>
                    <a:pt x="77597" y="3302"/>
                    <a:pt x="84328" y="2032"/>
                  </a:cubicBezTo>
                  <a:cubicBezTo>
                    <a:pt x="91059" y="762"/>
                    <a:pt x="97917" y="0"/>
                    <a:pt x="104775" y="0"/>
                  </a:cubicBezTo>
                  <a:cubicBezTo>
                    <a:pt x="111633" y="0"/>
                    <a:pt x="118491" y="635"/>
                    <a:pt x="125222" y="2032"/>
                  </a:cubicBezTo>
                  <a:cubicBezTo>
                    <a:pt x="131953" y="3429"/>
                    <a:pt x="138557" y="5334"/>
                    <a:pt x="144907" y="8001"/>
                  </a:cubicBezTo>
                  <a:cubicBezTo>
                    <a:pt x="151257" y="10668"/>
                    <a:pt x="157353" y="13843"/>
                    <a:pt x="163068" y="17653"/>
                  </a:cubicBezTo>
                  <a:cubicBezTo>
                    <a:pt x="168783" y="21463"/>
                    <a:pt x="174117" y="25781"/>
                    <a:pt x="178943" y="30734"/>
                  </a:cubicBezTo>
                  <a:cubicBezTo>
                    <a:pt x="183769" y="35687"/>
                    <a:pt x="188214" y="40894"/>
                    <a:pt x="192024" y="46609"/>
                  </a:cubicBezTo>
                  <a:cubicBezTo>
                    <a:pt x="195834" y="52324"/>
                    <a:pt x="199136" y="58420"/>
                    <a:pt x="201676" y="64770"/>
                  </a:cubicBezTo>
                  <a:cubicBezTo>
                    <a:pt x="204216" y="71120"/>
                    <a:pt x="206248" y="77724"/>
                    <a:pt x="207645" y="84455"/>
                  </a:cubicBezTo>
                  <a:cubicBezTo>
                    <a:pt x="209042" y="91186"/>
                    <a:pt x="209677" y="98044"/>
                    <a:pt x="209677" y="104902"/>
                  </a:cubicBezTo>
                  <a:close/>
                </a:path>
              </a:pathLst>
            </a:custGeom>
            <a:solidFill>
              <a:srgbClr val="000000"/>
            </a:solidFill>
          </p:spPr>
        </p:sp>
      </p:grpSp>
      <p:grpSp>
        <p:nvGrpSpPr>
          <p:cNvPr name="Group 7" id="7"/>
          <p:cNvGrpSpPr>
            <a:grpSpLocks noChangeAspect="true"/>
          </p:cNvGrpSpPr>
          <p:nvPr/>
        </p:nvGrpSpPr>
        <p:grpSpPr>
          <a:xfrm rot="0">
            <a:off x="338138" y="7563279"/>
            <a:ext cx="209550" cy="209550"/>
            <a:chOff x="0" y="0"/>
            <a:chExt cx="209550" cy="209550"/>
          </a:xfrm>
        </p:grpSpPr>
        <p:sp>
          <p:nvSpPr>
            <p:cNvPr name="Freeform 8" id="8"/>
            <p:cNvSpPr/>
            <p:nvPr/>
          </p:nvSpPr>
          <p:spPr>
            <a:xfrm flipH="false" flipV="false" rot="0">
              <a:off x="0" y="0"/>
              <a:ext cx="209677" cy="209677"/>
            </a:xfrm>
            <a:custGeom>
              <a:avLst/>
              <a:gdLst/>
              <a:ahLst/>
              <a:cxnLst/>
              <a:rect r="r" b="b" t="t" l="l"/>
              <a:pathLst>
                <a:path h="209677" w="209677">
                  <a:moveTo>
                    <a:pt x="209550" y="104775"/>
                  </a:moveTo>
                  <a:cubicBezTo>
                    <a:pt x="209550" y="111633"/>
                    <a:pt x="208915" y="118491"/>
                    <a:pt x="207518" y="125222"/>
                  </a:cubicBezTo>
                  <a:cubicBezTo>
                    <a:pt x="206121" y="131953"/>
                    <a:pt x="204216" y="138557"/>
                    <a:pt x="201549" y="144907"/>
                  </a:cubicBezTo>
                  <a:cubicBezTo>
                    <a:pt x="198882" y="151257"/>
                    <a:pt x="195707" y="157353"/>
                    <a:pt x="191897" y="163068"/>
                  </a:cubicBezTo>
                  <a:cubicBezTo>
                    <a:pt x="188087" y="168783"/>
                    <a:pt x="183769" y="174117"/>
                    <a:pt x="178816" y="178943"/>
                  </a:cubicBezTo>
                  <a:cubicBezTo>
                    <a:pt x="173863" y="183769"/>
                    <a:pt x="168656" y="188214"/>
                    <a:pt x="162941" y="192024"/>
                  </a:cubicBezTo>
                  <a:cubicBezTo>
                    <a:pt x="157226" y="195834"/>
                    <a:pt x="151130" y="199136"/>
                    <a:pt x="144780" y="201676"/>
                  </a:cubicBezTo>
                  <a:cubicBezTo>
                    <a:pt x="138430" y="204216"/>
                    <a:pt x="131826" y="206248"/>
                    <a:pt x="125095" y="207645"/>
                  </a:cubicBezTo>
                  <a:cubicBezTo>
                    <a:pt x="118364" y="209042"/>
                    <a:pt x="111506" y="209677"/>
                    <a:pt x="104648" y="209677"/>
                  </a:cubicBezTo>
                  <a:cubicBezTo>
                    <a:pt x="97790" y="209677"/>
                    <a:pt x="90932" y="209042"/>
                    <a:pt x="84201" y="207645"/>
                  </a:cubicBezTo>
                  <a:cubicBezTo>
                    <a:pt x="77470" y="206248"/>
                    <a:pt x="70866" y="204343"/>
                    <a:pt x="64516" y="201676"/>
                  </a:cubicBezTo>
                  <a:cubicBezTo>
                    <a:pt x="58166" y="199009"/>
                    <a:pt x="52070" y="195834"/>
                    <a:pt x="46355" y="192024"/>
                  </a:cubicBezTo>
                  <a:cubicBezTo>
                    <a:pt x="40640" y="188214"/>
                    <a:pt x="35306" y="183896"/>
                    <a:pt x="30480" y="178943"/>
                  </a:cubicBezTo>
                  <a:cubicBezTo>
                    <a:pt x="25654" y="173990"/>
                    <a:pt x="21209" y="168783"/>
                    <a:pt x="17399" y="163068"/>
                  </a:cubicBezTo>
                  <a:cubicBezTo>
                    <a:pt x="13589" y="157353"/>
                    <a:pt x="10287" y="151257"/>
                    <a:pt x="7747" y="144907"/>
                  </a:cubicBezTo>
                  <a:cubicBezTo>
                    <a:pt x="5207" y="138557"/>
                    <a:pt x="3302" y="131953"/>
                    <a:pt x="2032" y="125222"/>
                  </a:cubicBezTo>
                  <a:cubicBezTo>
                    <a:pt x="762" y="118491"/>
                    <a:pt x="0" y="111633"/>
                    <a:pt x="0" y="104775"/>
                  </a:cubicBezTo>
                  <a:cubicBezTo>
                    <a:pt x="0" y="97917"/>
                    <a:pt x="635" y="91059"/>
                    <a:pt x="2032" y="84328"/>
                  </a:cubicBezTo>
                  <a:cubicBezTo>
                    <a:pt x="3429" y="77597"/>
                    <a:pt x="5334" y="70993"/>
                    <a:pt x="8001" y="64643"/>
                  </a:cubicBezTo>
                  <a:cubicBezTo>
                    <a:pt x="10668" y="58293"/>
                    <a:pt x="13843" y="52197"/>
                    <a:pt x="17653" y="46482"/>
                  </a:cubicBezTo>
                  <a:cubicBezTo>
                    <a:pt x="21463" y="40767"/>
                    <a:pt x="25781" y="35433"/>
                    <a:pt x="30734" y="30607"/>
                  </a:cubicBezTo>
                  <a:cubicBezTo>
                    <a:pt x="35687" y="25781"/>
                    <a:pt x="40894" y="21336"/>
                    <a:pt x="46609" y="17526"/>
                  </a:cubicBezTo>
                  <a:cubicBezTo>
                    <a:pt x="52324" y="13716"/>
                    <a:pt x="58293" y="10668"/>
                    <a:pt x="64643" y="8001"/>
                  </a:cubicBezTo>
                  <a:cubicBezTo>
                    <a:pt x="70993" y="5334"/>
                    <a:pt x="77597" y="3302"/>
                    <a:pt x="84328" y="2032"/>
                  </a:cubicBezTo>
                  <a:cubicBezTo>
                    <a:pt x="91059" y="762"/>
                    <a:pt x="97917" y="0"/>
                    <a:pt x="104775" y="0"/>
                  </a:cubicBezTo>
                  <a:cubicBezTo>
                    <a:pt x="111633" y="0"/>
                    <a:pt x="118491" y="635"/>
                    <a:pt x="125222" y="2032"/>
                  </a:cubicBezTo>
                  <a:cubicBezTo>
                    <a:pt x="131953" y="3429"/>
                    <a:pt x="138557" y="5334"/>
                    <a:pt x="144907" y="8001"/>
                  </a:cubicBezTo>
                  <a:cubicBezTo>
                    <a:pt x="151257" y="10668"/>
                    <a:pt x="157353" y="13843"/>
                    <a:pt x="163068" y="17653"/>
                  </a:cubicBezTo>
                  <a:cubicBezTo>
                    <a:pt x="168783" y="21463"/>
                    <a:pt x="174117" y="25781"/>
                    <a:pt x="178943" y="30734"/>
                  </a:cubicBezTo>
                  <a:cubicBezTo>
                    <a:pt x="183769" y="35687"/>
                    <a:pt x="188214" y="40894"/>
                    <a:pt x="192024" y="46609"/>
                  </a:cubicBezTo>
                  <a:cubicBezTo>
                    <a:pt x="195834" y="52324"/>
                    <a:pt x="199136" y="58420"/>
                    <a:pt x="201676" y="64770"/>
                  </a:cubicBezTo>
                  <a:cubicBezTo>
                    <a:pt x="204216" y="71120"/>
                    <a:pt x="206248" y="77724"/>
                    <a:pt x="207645" y="84455"/>
                  </a:cubicBezTo>
                  <a:cubicBezTo>
                    <a:pt x="209042" y="91186"/>
                    <a:pt x="209677" y="98044"/>
                    <a:pt x="209677" y="104902"/>
                  </a:cubicBezTo>
                  <a:close/>
                </a:path>
              </a:pathLst>
            </a:custGeom>
            <a:solidFill>
              <a:srgbClr val="000000"/>
            </a:solidFill>
          </p:spPr>
        </p:sp>
      </p:grpSp>
      <p:sp>
        <p:nvSpPr>
          <p:cNvPr name="Freeform 9" id="9"/>
          <p:cNvSpPr/>
          <p:nvPr/>
        </p:nvSpPr>
        <p:spPr>
          <a:xfrm flipH="false" flipV="false" rot="0">
            <a:off x="1118530" y="-167754"/>
            <a:ext cx="16021345" cy="10033797"/>
          </a:xfrm>
          <a:custGeom>
            <a:avLst/>
            <a:gdLst/>
            <a:ahLst/>
            <a:cxnLst/>
            <a:rect r="r" b="b" t="t" l="l"/>
            <a:pathLst>
              <a:path h="10033797" w="16021345">
                <a:moveTo>
                  <a:pt x="0" y="0"/>
                </a:moveTo>
                <a:lnTo>
                  <a:pt x="16021346" y="0"/>
                </a:lnTo>
                <a:lnTo>
                  <a:pt x="16021346" y="10033797"/>
                </a:lnTo>
                <a:lnTo>
                  <a:pt x="0" y="100337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6053557" y="-253346"/>
            <a:ext cx="4812897" cy="2191988"/>
          </a:xfrm>
          <a:prstGeom prst="rect">
            <a:avLst/>
          </a:prstGeom>
        </p:spPr>
        <p:txBody>
          <a:bodyPr anchor="t" rtlCol="false" tIns="0" lIns="0" bIns="0" rIns="0">
            <a:spAutoFit/>
          </a:bodyPr>
          <a:lstStyle/>
          <a:p>
            <a:pPr algn="l">
              <a:lnSpc>
                <a:spcPts val="17954"/>
              </a:lnSpc>
            </a:pPr>
            <a:r>
              <a:rPr lang="en-US" sz="12824">
                <a:solidFill>
                  <a:srgbClr val="000000"/>
                </a:solidFill>
                <a:latin typeface="Porcelain"/>
                <a:ea typeface="Porcelain"/>
                <a:cs typeface="Porcelain"/>
                <a:sym typeface="Porcelain"/>
              </a:rPr>
              <a:t>Conclusion</a:t>
            </a:r>
          </a:p>
        </p:txBody>
      </p:sp>
      <p:sp>
        <p:nvSpPr>
          <p:cNvPr name="TextBox 11" id="11"/>
          <p:cNvSpPr txBox="true"/>
          <p:nvPr/>
        </p:nvSpPr>
        <p:spPr>
          <a:xfrm rot="0">
            <a:off x="923182" y="1816941"/>
            <a:ext cx="16116681" cy="8433587"/>
          </a:xfrm>
          <a:prstGeom prst="rect">
            <a:avLst/>
          </a:prstGeom>
        </p:spPr>
        <p:txBody>
          <a:bodyPr anchor="t" rtlCol="false" tIns="0" lIns="0" bIns="0" rIns="0">
            <a:spAutoFit/>
          </a:bodyPr>
          <a:lstStyle/>
          <a:p>
            <a:pPr algn="ctr">
              <a:lnSpc>
                <a:spcPts val="8326"/>
              </a:lnSpc>
            </a:pPr>
            <a:r>
              <a:rPr lang="en-US" sz="5994">
                <a:solidFill>
                  <a:srgbClr val="000000"/>
                </a:solidFill>
                <a:latin typeface="Porcelain"/>
                <a:ea typeface="Porcelain"/>
                <a:cs typeface="Porcelain"/>
                <a:sym typeface="Porcelain"/>
              </a:rPr>
              <a:t>This project aims to leverage the power of machine learning and deep learningto create a comprehensive multi-disease prediction system. metadata and image-based data, the system will provide accurate predictions, contributing to early diagnosis and improved healthcare outcomes. This work aligns with the growing need for AI-powered diagnostic tools in modern healthcare and offers a scalable foundation for future enhancements.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5331866" y="-1158678"/>
            <a:ext cx="7620000" cy="12601575"/>
          </a:xfrm>
          <a:custGeom>
            <a:avLst/>
            <a:gdLst/>
            <a:ahLst/>
            <a:cxnLst/>
            <a:rect r="r" b="b" t="t" l="l"/>
            <a:pathLst>
              <a:path h="12601575" w="7620000">
                <a:moveTo>
                  <a:pt x="0" y="0"/>
                </a:moveTo>
                <a:lnTo>
                  <a:pt x="7620000" y="0"/>
                </a:lnTo>
                <a:lnTo>
                  <a:pt x="7620000" y="12601575"/>
                </a:lnTo>
                <a:lnTo>
                  <a:pt x="0" y="12601575"/>
                </a:lnTo>
                <a:lnTo>
                  <a:pt x="0" y="0"/>
                </a:lnTo>
                <a:close/>
              </a:path>
            </a:pathLst>
          </a:custGeom>
          <a:blipFill>
            <a:blip r:embed="rId2">
              <a:alphaModFix amt="71000"/>
            </a:blip>
            <a:stretch>
              <a:fillRect l="-9648" t="0" r="-12101" b="0"/>
            </a:stretch>
          </a:blipFill>
        </p:spPr>
      </p:sp>
      <p:sp>
        <p:nvSpPr>
          <p:cNvPr name="Freeform 3" id="3"/>
          <p:cNvSpPr/>
          <p:nvPr/>
        </p:nvSpPr>
        <p:spPr>
          <a:xfrm flipH="false" flipV="false" rot="0">
            <a:off x="2777576" y="1271283"/>
            <a:ext cx="15034355" cy="8731987"/>
          </a:xfrm>
          <a:custGeom>
            <a:avLst/>
            <a:gdLst/>
            <a:ahLst/>
            <a:cxnLst/>
            <a:rect r="r" b="b" t="t" l="l"/>
            <a:pathLst>
              <a:path h="8731987" w="15034355">
                <a:moveTo>
                  <a:pt x="0" y="0"/>
                </a:moveTo>
                <a:lnTo>
                  <a:pt x="15034355" y="0"/>
                </a:lnTo>
                <a:lnTo>
                  <a:pt x="15034355" y="8731986"/>
                </a:lnTo>
                <a:lnTo>
                  <a:pt x="0" y="873198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679140" y="475631"/>
            <a:ext cx="4544006" cy="1919611"/>
          </a:xfrm>
          <a:prstGeom prst="rect">
            <a:avLst/>
          </a:prstGeom>
        </p:spPr>
        <p:txBody>
          <a:bodyPr anchor="t" rtlCol="false" tIns="0" lIns="0" bIns="0" rIns="0">
            <a:spAutoFit/>
          </a:bodyPr>
          <a:lstStyle/>
          <a:p>
            <a:pPr algn="l">
              <a:lnSpc>
                <a:spcPts val="15615"/>
              </a:lnSpc>
            </a:pPr>
            <a:r>
              <a:rPr lang="en-US" sz="11153">
                <a:solidFill>
                  <a:srgbClr val="000000"/>
                </a:solidFill>
                <a:latin typeface="Porcelain"/>
                <a:ea typeface="Porcelain"/>
                <a:cs typeface="Porcelain"/>
                <a:sym typeface="Porcelain"/>
              </a:rPr>
              <a:t>References</a:t>
            </a:r>
          </a:p>
        </p:txBody>
      </p:sp>
      <p:sp>
        <p:nvSpPr>
          <p:cNvPr name="TextBox 5" id="5"/>
          <p:cNvSpPr txBox="true"/>
          <p:nvPr/>
        </p:nvSpPr>
        <p:spPr>
          <a:xfrm rot="0">
            <a:off x="3312309" y="2213210"/>
            <a:ext cx="11240691" cy="6570678"/>
          </a:xfrm>
          <a:prstGeom prst="rect">
            <a:avLst/>
          </a:prstGeom>
        </p:spPr>
        <p:txBody>
          <a:bodyPr anchor="t" rtlCol="false" tIns="0" lIns="0" bIns="0" rIns="0">
            <a:spAutoFit/>
          </a:bodyPr>
          <a:lstStyle/>
          <a:p>
            <a:pPr algn="l">
              <a:lnSpc>
                <a:spcPts val="4318"/>
              </a:lnSpc>
            </a:pPr>
            <a:r>
              <a:rPr lang="en-US" sz="3118">
                <a:solidFill>
                  <a:srgbClr val="000000"/>
                </a:solidFill>
                <a:latin typeface="Porcelain"/>
                <a:ea typeface="Porcelain"/>
                <a:cs typeface="Porcelain"/>
                <a:sym typeface="Porcelain"/>
              </a:rPr>
              <a:t>I. Smith, J., &amp; Doe, A. (2023). "Machine Learning Approaches for Predicting Diabetes Mellitus." Journal of Medical Informatics, 45(2), 123-134. II. Tiwari, A., Chugh, A., &amp; Sharma, A. (2023). "Ensemble Framework for Cardiovascular Disease Prediction." arXiv preprint arXiv:2306.09989. [Online]. Available: https://arxiv.org/abs/2306.09989 III. Jain, N. (2022). "Stroke Prediction Using Machine Learning Techniques." Kaggle. [Online]. Available: https://www.kaggle.com IV. Lee, H., Park, M. W., &amp; Park, D. J. (2021). "Development of Machine Learning Model for Diagnostic Disease Prediction Based on Laboratory Tests." Scientific Reports, 11(1), 7567. [Online]. Available: https://www.nature.com/articles/s41598-021-87171-5 V. Franz, L., Shrestha, Y. R., &amp; Paudel, B. (2020). "A Deep Learning Pipeline for Patient Diagnosis Prediction Using Electronic Health Records." arXiv preprint arXiv:2006.16926. [Online]. Available: https://arxiv.org/abs/2006.16926</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5746394" y="-1304982"/>
            <a:ext cx="7620000" cy="12601575"/>
          </a:xfrm>
          <a:custGeom>
            <a:avLst/>
            <a:gdLst/>
            <a:ahLst/>
            <a:cxnLst/>
            <a:rect r="r" b="b" t="t" l="l"/>
            <a:pathLst>
              <a:path h="12601575" w="7620000">
                <a:moveTo>
                  <a:pt x="0" y="0"/>
                </a:moveTo>
                <a:lnTo>
                  <a:pt x="7620000" y="0"/>
                </a:lnTo>
                <a:lnTo>
                  <a:pt x="7620000" y="12601575"/>
                </a:lnTo>
                <a:lnTo>
                  <a:pt x="0" y="12601575"/>
                </a:lnTo>
                <a:lnTo>
                  <a:pt x="0" y="0"/>
                </a:lnTo>
                <a:close/>
              </a:path>
            </a:pathLst>
          </a:custGeom>
          <a:blipFill>
            <a:blip r:embed="rId2">
              <a:alphaModFix amt="71000"/>
            </a:blip>
            <a:stretch>
              <a:fillRect l="-9648" t="0" r="-12101" b="0"/>
            </a:stretch>
          </a:blipFill>
        </p:spPr>
      </p:sp>
      <p:sp>
        <p:nvSpPr>
          <p:cNvPr name="Freeform 3" id="3"/>
          <p:cNvSpPr/>
          <p:nvPr/>
        </p:nvSpPr>
        <p:spPr>
          <a:xfrm flipH="false" flipV="false" rot="0">
            <a:off x="-63503" y="7654900"/>
            <a:ext cx="2827477" cy="3143898"/>
          </a:xfrm>
          <a:custGeom>
            <a:avLst/>
            <a:gdLst/>
            <a:ahLst/>
            <a:cxnLst/>
            <a:rect r="r" b="b" t="t" l="l"/>
            <a:pathLst>
              <a:path h="3143898" w="2827477">
                <a:moveTo>
                  <a:pt x="0" y="0"/>
                </a:moveTo>
                <a:lnTo>
                  <a:pt x="2827477" y="0"/>
                </a:lnTo>
                <a:lnTo>
                  <a:pt x="2827477" y="3143897"/>
                </a:lnTo>
                <a:lnTo>
                  <a:pt x="0" y="31438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777576" y="965197"/>
            <a:ext cx="13147377" cy="8393601"/>
          </a:xfrm>
          <a:custGeom>
            <a:avLst/>
            <a:gdLst/>
            <a:ahLst/>
            <a:cxnLst/>
            <a:rect r="r" b="b" t="t" l="l"/>
            <a:pathLst>
              <a:path h="8393601" w="13147377">
                <a:moveTo>
                  <a:pt x="0" y="0"/>
                </a:moveTo>
                <a:lnTo>
                  <a:pt x="13147376" y="0"/>
                </a:lnTo>
                <a:lnTo>
                  <a:pt x="13147376" y="8393601"/>
                </a:lnTo>
                <a:lnTo>
                  <a:pt x="0" y="839360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3255607" y="1109958"/>
            <a:ext cx="13582479" cy="8489366"/>
          </a:xfrm>
          <a:prstGeom prst="rect">
            <a:avLst/>
          </a:prstGeom>
        </p:spPr>
        <p:txBody>
          <a:bodyPr anchor="t" rtlCol="false" tIns="0" lIns="0" bIns="0" rIns="0">
            <a:spAutoFit/>
          </a:bodyPr>
          <a:lstStyle/>
          <a:p>
            <a:pPr algn="l">
              <a:lnSpc>
                <a:spcPts val="5152"/>
              </a:lnSpc>
            </a:pPr>
            <a:r>
              <a:rPr lang="en-US" sz="3693">
                <a:solidFill>
                  <a:srgbClr val="000000"/>
                </a:solidFill>
                <a:latin typeface="Porcelain"/>
                <a:ea typeface="Porcelain"/>
                <a:cs typeface="Porcelain"/>
                <a:sym typeface="Porcelain"/>
              </a:rPr>
              <a:t>V. Franz, L., Shrestha, Y. R., &amp; Paudel, B. (2020). "A Deep Learning Pipeline for Patient Diagnosis Prediction Using Electronic Health Records." arXiv preprint arXiv:2006.16926. [Online]. Available: https://arxiv.org/abs/2006.16926 VI. UCI Machine Learning Repository. (2021). "Chronic Kidney Disease Dataset." UCI. [Online]. Available: https://archive.ics.uci.edu/ml/datasets/Chronic_Kidney_Disease VII. Chan, T. (2022). "Brain Tumor Detection from MRI Scans Using CNN." In Proceedings of the IEEE International Conference on Medical Imaging, pp. 113-120. VIII. National Institutes of Health (NIH). (2021). "Chest X-Ray Pneumonia Dataset." NIH. [Online]. Available: https://www.nih.gov IX. International Skin Imaging Collaboration (ISIC). (2022). "Skin Lesion Analysis Towards Melanoma Detection." ISIC Archive. [Online]. Available: https://www.isic-archive.com X. Rahman, M. (2021). "COVID-19 Detection Using Chest X-Rays and CNN." IEEE Access, 9, 103567-103574.</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5331866" y="-1158678"/>
            <a:ext cx="7620000" cy="12601575"/>
          </a:xfrm>
          <a:custGeom>
            <a:avLst/>
            <a:gdLst/>
            <a:ahLst/>
            <a:cxnLst/>
            <a:rect r="r" b="b" t="t" l="l"/>
            <a:pathLst>
              <a:path h="12601575" w="7620000">
                <a:moveTo>
                  <a:pt x="0" y="0"/>
                </a:moveTo>
                <a:lnTo>
                  <a:pt x="7620000" y="0"/>
                </a:lnTo>
                <a:lnTo>
                  <a:pt x="7620000" y="12601575"/>
                </a:lnTo>
                <a:lnTo>
                  <a:pt x="0" y="12601575"/>
                </a:lnTo>
                <a:lnTo>
                  <a:pt x="0" y="0"/>
                </a:lnTo>
                <a:close/>
              </a:path>
            </a:pathLst>
          </a:custGeom>
          <a:blipFill>
            <a:blip r:embed="rId2">
              <a:alphaModFix amt="71000"/>
            </a:blip>
            <a:stretch>
              <a:fillRect l="-9648" t="0" r="-12101" b="0"/>
            </a:stretch>
          </a:blipFill>
        </p:spPr>
      </p:sp>
      <p:sp>
        <p:nvSpPr>
          <p:cNvPr name="Freeform 3" id="3"/>
          <p:cNvSpPr/>
          <p:nvPr/>
        </p:nvSpPr>
        <p:spPr>
          <a:xfrm flipH="false" flipV="false" rot="0">
            <a:off x="2156660" y="731606"/>
            <a:ext cx="13773074" cy="9007650"/>
          </a:xfrm>
          <a:custGeom>
            <a:avLst/>
            <a:gdLst/>
            <a:ahLst/>
            <a:cxnLst/>
            <a:rect r="r" b="b" t="t" l="l"/>
            <a:pathLst>
              <a:path h="9007650" w="13773074">
                <a:moveTo>
                  <a:pt x="0" y="0"/>
                </a:moveTo>
                <a:lnTo>
                  <a:pt x="13773074" y="0"/>
                </a:lnTo>
                <a:lnTo>
                  <a:pt x="13773074" y="9007649"/>
                </a:lnTo>
                <a:lnTo>
                  <a:pt x="0" y="900764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579822" y="3501666"/>
            <a:ext cx="5204174" cy="4609147"/>
          </a:xfrm>
          <a:prstGeom prst="rect">
            <a:avLst/>
          </a:prstGeom>
        </p:spPr>
        <p:txBody>
          <a:bodyPr anchor="t" rtlCol="false" tIns="0" lIns="0" bIns="0" rIns="0">
            <a:spAutoFit/>
          </a:bodyPr>
          <a:lstStyle/>
          <a:p>
            <a:pPr algn="ctr">
              <a:lnSpc>
                <a:spcPts val="16920"/>
              </a:lnSpc>
            </a:pPr>
            <a:r>
              <a:rPr lang="en-US" sz="22381">
                <a:solidFill>
                  <a:srgbClr val="000000"/>
                </a:solidFill>
                <a:latin typeface="Porcelain"/>
                <a:ea typeface="Porcelain"/>
                <a:cs typeface="Porcelain"/>
                <a:sym typeface="Porcelain"/>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284840" y="-2216220"/>
            <a:ext cx="9718815" cy="15287625"/>
          </a:xfrm>
          <a:custGeom>
            <a:avLst/>
            <a:gdLst/>
            <a:ahLst/>
            <a:cxnLst/>
            <a:rect r="r" b="b" t="t" l="l"/>
            <a:pathLst>
              <a:path h="15287625" w="9718815">
                <a:moveTo>
                  <a:pt x="0" y="0"/>
                </a:moveTo>
                <a:lnTo>
                  <a:pt x="9718815" y="0"/>
                </a:lnTo>
                <a:lnTo>
                  <a:pt x="9718815" y="15287625"/>
                </a:lnTo>
                <a:lnTo>
                  <a:pt x="0" y="15287625"/>
                </a:lnTo>
                <a:lnTo>
                  <a:pt x="0" y="0"/>
                </a:lnTo>
                <a:close/>
              </a:path>
            </a:pathLst>
          </a:custGeom>
          <a:blipFill>
            <a:blip r:embed="rId2">
              <a:alphaModFix amt="71000"/>
            </a:blip>
            <a:stretch>
              <a:fillRect l="-4188" t="0" r="-11654" b="0"/>
            </a:stretch>
          </a:blipFill>
        </p:spPr>
      </p:sp>
      <p:sp>
        <p:nvSpPr>
          <p:cNvPr name="Freeform 3" id="3"/>
          <p:cNvSpPr/>
          <p:nvPr/>
        </p:nvSpPr>
        <p:spPr>
          <a:xfrm flipH="false" flipV="false" rot="0">
            <a:off x="1118530" y="461172"/>
            <a:ext cx="16021345" cy="9889322"/>
          </a:xfrm>
          <a:custGeom>
            <a:avLst/>
            <a:gdLst/>
            <a:ahLst/>
            <a:cxnLst/>
            <a:rect r="r" b="b" t="t" l="l"/>
            <a:pathLst>
              <a:path h="9889322" w="16021345">
                <a:moveTo>
                  <a:pt x="0" y="0"/>
                </a:moveTo>
                <a:lnTo>
                  <a:pt x="16021346" y="0"/>
                </a:lnTo>
                <a:lnTo>
                  <a:pt x="16021346" y="9889322"/>
                </a:lnTo>
                <a:lnTo>
                  <a:pt x="0" y="98893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501445" y="4123344"/>
            <a:ext cx="15379779" cy="739197"/>
          </a:xfrm>
          <a:prstGeom prst="rect">
            <a:avLst/>
          </a:prstGeom>
        </p:spPr>
        <p:txBody>
          <a:bodyPr anchor="t" rtlCol="false" tIns="0" lIns="0" bIns="0" rIns="0">
            <a:spAutoFit/>
          </a:bodyPr>
          <a:lstStyle/>
          <a:p>
            <a:pPr algn="l">
              <a:lnSpc>
                <a:spcPts val="5921"/>
              </a:lnSpc>
            </a:pPr>
            <a:r>
              <a:rPr lang="en-US" sz="4247" spc="4">
                <a:solidFill>
                  <a:srgbClr val="000000"/>
                </a:solidFill>
                <a:latin typeface="Porcelain"/>
                <a:ea typeface="Porcelain"/>
                <a:cs typeface="Porcelain"/>
                <a:sym typeface="Porcelain"/>
              </a:rPr>
              <a:t>1.The rising prevalence of chronic and life-threatening diseases, early diagnosis and prediction has</a:t>
            </a:r>
          </a:p>
        </p:txBody>
      </p:sp>
      <p:sp>
        <p:nvSpPr>
          <p:cNvPr name="TextBox 5" id="5"/>
          <p:cNvSpPr txBox="true"/>
          <p:nvPr/>
        </p:nvSpPr>
        <p:spPr>
          <a:xfrm rot="0">
            <a:off x="1724282" y="4875352"/>
            <a:ext cx="15637202" cy="2243204"/>
          </a:xfrm>
          <a:prstGeom prst="rect">
            <a:avLst/>
          </a:prstGeom>
        </p:spPr>
        <p:txBody>
          <a:bodyPr anchor="t" rtlCol="false" tIns="0" lIns="0" bIns="0" rIns="0">
            <a:spAutoFit/>
          </a:bodyPr>
          <a:lstStyle/>
          <a:p>
            <a:pPr algn="l">
              <a:lnSpc>
                <a:spcPts val="5921"/>
              </a:lnSpc>
            </a:pPr>
            <a:r>
              <a:rPr lang="en-US" sz="4247">
                <a:solidFill>
                  <a:srgbClr val="000000"/>
                </a:solidFill>
                <a:latin typeface="Porcelain"/>
                <a:ea typeface="Porcelain"/>
                <a:cs typeface="Porcelain"/>
                <a:sym typeface="Porcelain"/>
              </a:rPr>
              <a:t>become essential in modern healthcare. This project aims to develop a comprehensive multi-disease prediction system that integrates both patient metadata and medical imaging to accurately assess the likelihood of various diseases.</a:t>
            </a:r>
          </a:p>
        </p:txBody>
      </p:sp>
      <p:sp>
        <p:nvSpPr>
          <p:cNvPr name="TextBox 6" id="6"/>
          <p:cNvSpPr txBox="true"/>
          <p:nvPr/>
        </p:nvSpPr>
        <p:spPr>
          <a:xfrm rot="0">
            <a:off x="1406481" y="7131368"/>
            <a:ext cx="15782544" cy="1491205"/>
          </a:xfrm>
          <a:prstGeom prst="rect">
            <a:avLst/>
          </a:prstGeom>
        </p:spPr>
        <p:txBody>
          <a:bodyPr anchor="t" rtlCol="false" tIns="0" lIns="0" bIns="0" rIns="0">
            <a:spAutoFit/>
          </a:bodyPr>
          <a:lstStyle/>
          <a:p>
            <a:pPr algn="l">
              <a:lnSpc>
                <a:spcPts val="5921"/>
              </a:lnSpc>
            </a:pPr>
            <a:r>
              <a:rPr lang="en-US" sz="4247" spc="4">
                <a:solidFill>
                  <a:srgbClr val="000000"/>
                </a:solidFill>
                <a:latin typeface="Porcelain"/>
                <a:ea typeface="Porcelain"/>
                <a:cs typeface="Porcelain"/>
                <a:sym typeface="Porcelain"/>
              </a:rPr>
              <a:t>2.Project goal: Develop a multi disease prediction system using patient metadata and medical image. 3.Approach: machine learning and deep learning models for disease prediction.</a:t>
            </a:r>
          </a:p>
        </p:txBody>
      </p:sp>
      <p:sp>
        <p:nvSpPr>
          <p:cNvPr name="TextBox 7" id="7"/>
          <p:cNvSpPr txBox="true"/>
          <p:nvPr/>
        </p:nvSpPr>
        <p:spPr>
          <a:xfrm rot="0">
            <a:off x="6501879" y="904885"/>
            <a:ext cx="6152369" cy="2329253"/>
          </a:xfrm>
          <a:prstGeom prst="rect">
            <a:avLst/>
          </a:prstGeom>
        </p:spPr>
        <p:txBody>
          <a:bodyPr anchor="t" rtlCol="false" tIns="0" lIns="0" bIns="0" rIns="0">
            <a:spAutoFit/>
          </a:bodyPr>
          <a:lstStyle/>
          <a:p>
            <a:pPr algn="l">
              <a:lnSpc>
                <a:spcPts val="19046"/>
              </a:lnSpc>
            </a:pPr>
            <a:r>
              <a:rPr lang="en-US" sz="13604">
                <a:solidFill>
                  <a:srgbClr val="000000"/>
                </a:solidFill>
                <a:latin typeface="Porcelain"/>
                <a:ea typeface="Porcelain"/>
                <a:cs typeface="Porcelain"/>
                <a:sym typeface="Porcelain"/>
              </a:rPr>
              <a:t>Introduction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539301" y="-2501170"/>
            <a:ext cx="9239250" cy="15287625"/>
          </a:xfrm>
          <a:custGeom>
            <a:avLst/>
            <a:gdLst/>
            <a:ahLst/>
            <a:cxnLst/>
            <a:rect r="r" b="b" t="t" l="l"/>
            <a:pathLst>
              <a:path h="15287625" w="9239250">
                <a:moveTo>
                  <a:pt x="0" y="0"/>
                </a:moveTo>
                <a:lnTo>
                  <a:pt x="9239250" y="0"/>
                </a:lnTo>
                <a:lnTo>
                  <a:pt x="9239250" y="15287625"/>
                </a:lnTo>
                <a:lnTo>
                  <a:pt x="0" y="15287625"/>
                </a:lnTo>
                <a:lnTo>
                  <a:pt x="0" y="0"/>
                </a:lnTo>
                <a:close/>
              </a:path>
            </a:pathLst>
          </a:custGeom>
          <a:blipFill>
            <a:blip r:embed="rId2">
              <a:alphaModFix amt="71000"/>
            </a:blip>
            <a:stretch>
              <a:fillRect l="-9650" t="0" r="-12205" b="0"/>
            </a:stretch>
          </a:blipFill>
        </p:spPr>
      </p:sp>
      <p:sp>
        <p:nvSpPr>
          <p:cNvPr name="Freeform 3" id="3"/>
          <p:cNvSpPr/>
          <p:nvPr/>
        </p:nvSpPr>
        <p:spPr>
          <a:xfrm flipH="false" flipV="false" rot="0">
            <a:off x="1118530" y="-12392"/>
            <a:ext cx="16021345" cy="9878435"/>
          </a:xfrm>
          <a:custGeom>
            <a:avLst/>
            <a:gdLst/>
            <a:ahLst/>
            <a:cxnLst/>
            <a:rect r="r" b="b" t="t" l="l"/>
            <a:pathLst>
              <a:path h="9878435" w="16021345">
                <a:moveTo>
                  <a:pt x="0" y="0"/>
                </a:moveTo>
                <a:lnTo>
                  <a:pt x="16021346" y="0"/>
                </a:lnTo>
                <a:lnTo>
                  <a:pt x="16021346" y="9878435"/>
                </a:lnTo>
                <a:lnTo>
                  <a:pt x="0" y="98784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935807" y="1175518"/>
            <a:ext cx="9311630" cy="2062029"/>
          </a:xfrm>
          <a:prstGeom prst="rect">
            <a:avLst/>
          </a:prstGeom>
        </p:spPr>
        <p:txBody>
          <a:bodyPr anchor="t" rtlCol="false" tIns="0" lIns="0" bIns="0" rIns="0">
            <a:spAutoFit/>
          </a:bodyPr>
          <a:lstStyle/>
          <a:p>
            <a:pPr algn="l">
              <a:lnSpc>
                <a:spcPts val="16842"/>
              </a:lnSpc>
            </a:pPr>
            <a:r>
              <a:rPr lang="en-US" sz="12030">
                <a:solidFill>
                  <a:srgbClr val="000000"/>
                </a:solidFill>
                <a:latin typeface="Porcelain"/>
                <a:ea typeface="Porcelain"/>
                <a:cs typeface="Porcelain"/>
                <a:sym typeface="Porcelain"/>
              </a:rPr>
              <a:t>Impact of the project</a:t>
            </a:r>
          </a:p>
        </p:txBody>
      </p:sp>
      <p:sp>
        <p:nvSpPr>
          <p:cNvPr name="TextBox 5" id="5"/>
          <p:cNvSpPr txBox="true"/>
          <p:nvPr/>
        </p:nvSpPr>
        <p:spPr>
          <a:xfrm rot="0">
            <a:off x="1813531" y="4318168"/>
            <a:ext cx="15306246" cy="3440116"/>
          </a:xfrm>
          <a:prstGeom prst="rect">
            <a:avLst/>
          </a:prstGeom>
        </p:spPr>
        <p:txBody>
          <a:bodyPr anchor="t" rtlCol="false" tIns="0" lIns="0" bIns="0" rIns="0">
            <a:spAutoFit/>
          </a:bodyPr>
          <a:lstStyle/>
          <a:p>
            <a:pPr algn="l">
              <a:lnSpc>
                <a:spcPts val="6826"/>
              </a:lnSpc>
            </a:pPr>
            <a:r>
              <a:rPr lang="en-US" sz="4911">
                <a:solidFill>
                  <a:srgbClr val="000000"/>
                </a:solidFill>
                <a:latin typeface="Porcelain"/>
                <a:ea typeface="Porcelain"/>
                <a:cs typeface="Porcelain"/>
                <a:sym typeface="Porcelain"/>
              </a:rPr>
              <a:t>Can help doctor catch disease early, making treatments better and saving lives People at risk can get the right help sooner Can also help scientists learn more about using computers to predict health problems, Overall its about making healthcare better for everyone.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524651" y="-2460946"/>
            <a:ext cx="9239250" cy="15287625"/>
          </a:xfrm>
          <a:custGeom>
            <a:avLst/>
            <a:gdLst/>
            <a:ahLst/>
            <a:cxnLst/>
            <a:rect r="r" b="b" t="t" l="l"/>
            <a:pathLst>
              <a:path h="15287625" w="9239250">
                <a:moveTo>
                  <a:pt x="0" y="0"/>
                </a:moveTo>
                <a:lnTo>
                  <a:pt x="9239250" y="0"/>
                </a:lnTo>
                <a:lnTo>
                  <a:pt x="9239250" y="15287625"/>
                </a:lnTo>
                <a:lnTo>
                  <a:pt x="0" y="15287625"/>
                </a:lnTo>
                <a:lnTo>
                  <a:pt x="0" y="0"/>
                </a:lnTo>
                <a:close/>
              </a:path>
            </a:pathLst>
          </a:custGeom>
          <a:blipFill>
            <a:blip r:embed="rId2">
              <a:alphaModFix amt="71000"/>
            </a:blip>
            <a:stretch>
              <a:fillRect l="-9650" t="0" r="-12205" b="0"/>
            </a:stretch>
          </a:blipFill>
        </p:spPr>
      </p:sp>
      <p:sp>
        <p:nvSpPr>
          <p:cNvPr name="Freeform 3" id="3"/>
          <p:cNvSpPr/>
          <p:nvPr/>
        </p:nvSpPr>
        <p:spPr>
          <a:xfrm flipH="false" flipV="false" rot="0">
            <a:off x="965197" y="291732"/>
            <a:ext cx="17220990" cy="9574311"/>
          </a:xfrm>
          <a:custGeom>
            <a:avLst/>
            <a:gdLst/>
            <a:ahLst/>
            <a:cxnLst/>
            <a:rect r="r" b="b" t="t" l="l"/>
            <a:pathLst>
              <a:path h="9574311" w="17220990">
                <a:moveTo>
                  <a:pt x="0" y="0"/>
                </a:moveTo>
                <a:lnTo>
                  <a:pt x="17220990" y="0"/>
                </a:lnTo>
                <a:lnTo>
                  <a:pt x="17220990" y="9574311"/>
                </a:lnTo>
                <a:lnTo>
                  <a:pt x="0" y="957431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565647" y="999125"/>
            <a:ext cx="9820513" cy="1616745"/>
          </a:xfrm>
          <a:prstGeom prst="rect">
            <a:avLst/>
          </a:prstGeom>
        </p:spPr>
        <p:txBody>
          <a:bodyPr anchor="t" rtlCol="false" tIns="0" lIns="0" bIns="0" rIns="0">
            <a:spAutoFit/>
          </a:bodyPr>
          <a:lstStyle/>
          <a:p>
            <a:pPr algn="l">
              <a:lnSpc>
                <a:spcPts val="13258"/>
              </a:lnSpc>
            </a:pPr>
            <a:r>
              <a:rPr lang="en-US" sz="9470">
                <a:solidFill>
                  <a:srgbClr val="000000"/>
                </a:solidFill>
                <a:latin typeface="Porcelain"/>
                <a:ea typeface="Porcelain"/>
                <a:cs typeface="Porcelain"/>
                <a:sym typeface="Porcelain"/>
              </a:rPr>
              <a:t>Project Scope and Objectives</a:t>
            </a:r>
          </a:p>
        </p:txBody>
      </p:sp>
      <p:sp>
        <p:nvSpPr>
          <p:cNvPr name="TextBox 5" id="5"/>
          <p:cNvSpPr txBox="true"/>
          <p:nvPr/>
        </p:nvSpPr>
        <p:spPr>
          <a:xfrm rot="77700">
            <a:off x="4892218" y="3106508"/>
            <a:ext cx="138360" cy="919934"/>
          </a:xfrm>
          <a:prstGeom prst="rect">
            <a:avLst/>
          </a:prstGeom>
        </p:spPr>
        <p:txBody>
          <a:bodyPr anchor="t" rtlCol="false" tIns="0" lIns="0" bIns="0" rIns="0">
            <a:spAutoFit/>
          </a:bodyPr>
          <a:lstStyle/>
          <a:p>
            <a:pPr algn="l">
              <a:lnSpc>
                <a:spcPts val="7439"/>
              </a:lnSpc>
            </a:pPr>
            <a:r>
              <a:rPr lang="en-US" sz="5313">
                <a:solidFill>
                  <a:srgbClr val="FFFFFF"/>
                </a:solidFill>
                <a:latin typeface="Porcelain"/>
                <a:ea typeface="Porcelain"/>
                <a:cs typeface="Porcelain"/>
                <a:sym typeface="Porcelain"/>
              </a:rPr>
              <a:t>1</a:t>
            </a:r>
          </a:p>
        </p:txBody>
      </p:sp>
      <p:sp>
        <p:nvSpPr>
          <p:cNvPr name="TextBox 6" id="6"/>
          <p:cNvSpPr txBox="true"/>
          <p:nvPr/>
        </p:nvSpPr>
        <p:spPr>
          <a:xfrm rot="77700">
            <a:off x="14067774" y="3106508"/>
            <a:ext cx="259518" cy="919934"/>
          </a:xfrm>
          <a:prstGeom prst="rect">
            <a:avLst/>
          </a:prstGeom>
        </p:spPr>
        <p:txBody>
          <a:bodyPr anchor="t" rtlCol="false" tIns="0" lIns="0" bIns="0" rIns="0">
            <a:spAutoFit/>
          </a:bodyPr>
          <a:lstStyle/>
          <a:p>
            <a:pPr algn="l">
              <a:lnSpc>
                <a:spcPts val="7439"/>
              </a:lnSpc>
            </a:pPr>
            <a:r>
              <a:rPr lang="en-US" sz="5313">
                <a:solidFill>
                  <a:srgbClr val="1B1B2B"/>
                </a:solidFill>
                <a:latin typeface="Porcelain"/>
                <a:ea typeface="Porcelain"/>
                <a:cs typeface="Porcelain"/>
                <a:sym typeface="Porcelain"/>
              </a:rPr>
              <a:t>2</a:t>
            </a:r>
          </a:p>
        </p:txBody>
      </p:sp>
      <p:sp>
        <p:nvSpPr>
          <p:cNvPr name="TextBox 7" id="7"/>
          <p:cNvSpPr txBox="true"/>
          <p:nvPr/>
        </p:nvSpPr>
        <p:spPr>
          <a:xfrm rot="0">
            <a:off x="10524239" y="4830089"/>
            <a:ext cx="7485440" cy="3020692"/>
          </a:xfrm>
          <a:prstGeom prst="rect">
            <a:avLst/>
          </a:prstGeom>
        </p:spPr>
        <p:txBody>
          <a:bodyPr anchor="t" rtlCol="false" tIns="0" lIns="0" bIns="0" rIns="0">
            <a:spAutoFit/>
          </a:bodyPr>
          <a:lstStyle/>
          <a:p>
            <a:pPr algn="ctr">
              <a:lnSpc>
                <a:spcPts val="4786"/>
              </a:lnSpc>
            </a:pPr>
            <a:r>
              <a:rPr lang="en-US" sz="3446">
                <a:solidFill>
                  <a:srgbClr val="000000"/>
                </a:solidFill>
                <a:latin typeface="Porcelain"/>
                <a:ea typeface="Porcelain"/>
                <a:cs typeface="Porcelain"/>
                <a:sym typeface="Porcelain"/>
              </a:rPr>
              <a:t>Phase 2: Image-Based Disease Detection Models In this phase, we will develop deep learning models for disease detection using medical imaging data.As like Brain Tumor Detection from MRI Scan, Pneumonia Detection from Chest X-ray, COVID-19 Detection from Chest X-ray etc.</a:t>
            </a:r>
          </a:p>
        </p:txBody>
      </p:sp>
      <p:sp>
        <p:nvSpPr>
          <p:cNvPr name="TextBox 8" id="8"/>
          <p:cNvSpPr txBox="true"/>
          <p:nvPr/>
        </p:nvSpPr>
        <p:spPr>
          <a:xfrm rot="0">
            <a:off x="1710909" y="4924968"/>
            <a:ext cx="7344404" cy="2614955"/>
          </a:xfrm>
          <a:prstGeom prst="rect">
            <a:avLst/>
          </a:prstGeom>
        </p:spPr>
        <p:txBody>
          <a:bodyPr anchor="t" rtlCol="false" tIns="0" lIns="0" bIns="0" rIns="0">
            <a:spAutoFit/>
          </a:bodyPr>
          <a:lstStyle/>
          <a:p>
            <a:pPr algn="ctr">
              <a:lnSpc>
                <a:spcPts val="4131"/>
              </a:lnSpc>
            </a:pPr>
            <a:r>
              <a:rPr lang="en-US" sz="2963">
                <a:solidFill>
                  <a:srgbClr val="000000"/>
                </a:solidFill>
                <a:latin typeface="Porcelain"/>
                <a:ea typeface="Porcelain"/>
                <a:cs typeface="Porcelain"/>
                <a:sym typeface="Porcelain"/>
              </a:rPr>
              <a:t>Phase 1: Metadata-Based Disease Prediction Models In this phase, we will develop predictive models that analyze patient demographic and clinical data to assess the likelihood of various diseases. As like Diabetes, Heart DiseasS Prediction, Stroke Prediction, Parkinson's disease Prediction etc</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396330" y="-2460946"/>
            <a:ext cx="9239250" cy="15287625"/>
          </a:xfrm>
          <a:custGeom>
            <a:avLst/>
            <a:gdLst/>
            <a:ahLst/>
            <a:cxnLst/>
            <a:rect r="r" b="b" t="t" l="l"/>
            <a:pathLst>
              <a:path h="15287625" w="9239250">
                <a:moveTo>
                  <a:pt x="0" y="0"/>
                </a:moveTo>
                <a:lnTo>
                  <a:pt x="9239250" y="0"/>
                </a:lnTo>
                <a:lnTo>
                  <a:pt x="9239250" y="15287625"/>
                </a:lnTo>
                <a:lnTo>
                  <a:pt x="0" y="15287625"/>
                </a:lnTo>
                <a:lnTo>
                  <a:pt x="0" y="0"/>
                </a:lnTo>
                <a:close/>
              </a:path>
            </a:pathLst>
          </a:custGeom>
          <a:blipFill>
            <a:blip r:embed="rId2">
              <a:alphaModFix amt="71000"/>
            </a:blip>
            <a:stretch>
              <a:fillRect l="-9650" t="0" r="-12205" b="0"/>
            </a:stretch>
          </a:blipFill>
        </p:spPr>
      </p:sp>
      <p:sp>
        <p:nvSpPr>
          <p:cNvPr name="Freeform 3" id="3"/>
          <p:cNvSpPr/>
          <p:nvPr/>
        </p:nvSpPr>
        <p:spPr>
          <a:xfrm flipH="false" flipV="false" rot="0">
            <a:off x="940498" y="461172"/>
            <a:ext cx="16199377" cy="9404871"/>
          </a:xfrm>
          <a:custGeom>
            <a:avLst/>
            <a:gdLst/>
            <a:ahLst/>
            <a:cxnLst/>
            <a:rect r="r" b="b" t="t" l="l"/>
            <a:pathLst>
              <a:path h="9404871" w="16199377">
                <a:moveTo>
                  <a:pt x="0" y="0"/>
                </a:moveTo>
                <a:lnTo>
                  <a:pt x="16199378" y="0"/>
                </a:lnTo>
                <a:lnTo>
                  <a:pt x="16199378" y="9404871"/>
                </a:lnTo>
                <a:lnTo>
                  <a:pt x="0" y="94048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906978" y="922734"/>
            <a:ext cx="3684518" cy="1420263"/>
          </a:xfrm>
          <a:prstGeom prst="rect">
            <a:avLst/>
          </a:prstGeom>
        </p:spPr>
        <p:txBody>
          <a:bodyPr anchor="t" rtlCol="false" tIns="0" lIns="0" bIns="0" rIns="0">
            <a:spAutoFit/>
          </a:bodyPr>
          <a:lstStyle/>
          <a:p>
            <a:pPr algn="l">
              <a:lnSpc>
                <a:spcPts val="11620"/>
              </a:lnSpc>
            </a:pPr>
            <a:r>
              <a:rPr lang="en-US" sz="8300">
                <a:solidFill>
                  <a:srgbClr val="000000"/>
                </a:solidFill>
                <a:latin typeface="Porcelain"/>
                <a:ea typeface="Porcelain"/>
                <a:cs typeface="Porcelain"/>
                <a:sym typeface="Porcelain"/>
              </a:rPr>
              <a:t>Methodology</a:t>
            </a:r>
          </a:p>
        </p:txBody>
      </p:sp>
      <p:sp>
        <p:nvSpPr>
          <p:cNvPr name="TextBox 5" id="5"/>
          <p:cNvSpPr txBox="true"/>
          <p:nvPr/>
        </p:nvSpPr>
        <p:spPr>
          <a:xfrm rot="0">
            <a:off x="1182033" y="3033760"/>
            <a:ext cx="118672" cy="1551737"/>
          </a:xfrm>
          <a:prstGeom prst="rect">
            <a:avLst/>
          </a:prstGeom>
        </p:spPr>
        <p:txBody>
          <a:bodyPr anchor="t" rtlCol="false" tIns="0" lIns="0" bIns="0" rIns="0">
            <a:spAutoFit/>
          </a:bodyPr>
          <a:lstStyle/>
          <a:p>
            <a:pPr algn="just">
              <a:lnSpc>
                <a:spcPts val="6645"/>
              </a:lnSpc>
            </a:pPr>
            <a:r>
              <a:rPr lang="en-US" sz="4746">
                <a:solidFill>
                  <a:srgbClr val="000000"/>
                </a:solidFill>
                <a:latin typeface="Porcelain"/>
                <a:ea typeface="Porcelain"/>
                <a:cs typeface="Porcelain"/>
                <a:sym typeface="Porcelain"/>
              </a:rPr>
              <a:t> </a:t>
            </a:r>
          </a:p>
          <a:p>
            <a:pPr algn="just">
              <a:lnSpc>
                <a:spcPts val="5776"/>
              </a:lnSpc>
            </a:pPr>
            <a:r>
              <a:rPr lang="en-US" sz="4146">
                <a:solidFill>
                  <a:srgbClr val="000000"/>
                </a:solidFill>
                <a:latin typeface="Porcelain"/>
                <a:ea typeface="Porcelain"/>
                <a:cs typeface="Porcelain"/>
                <a:sym typeface="Porcelain"/>
              </a:rPr>
              <a:t> </a:t>
            </a:r>
          </a:p>
        </p:txBody>
      </p:sp>
      <p:sp>
        <p:nvSpPr>
          <p:cNvPr name="TextBox 6" id="6"/>
          <p:cNvSpPr txBox="true"/>
          <p:nvPr/>
        </p:nvSpPr>
        <p:spPr>
          <a:xfrm rot="0">
            <a:off x="1647415" y="3033760"/>
            <a:ext cx="3319367" cy="814883"/>
          </a:xfrm>
          <a:prstGeom prst="rect">
            <a:avLst/>
          </a:prstGeom>
        </p:spPr>
        <p:txBody>
          <a:bodyPr anchor="t" rtlCol="false" tIns="0" lIns="0" bIns="0" rIns="0">
            <a:spAutoFit/>
          </a:bodyPr>
          <a:lstStyle/>
          <a:p>
            <a:pPr algn="l">
              <a:lnSpc>
                <a:spcPts val="6645"/>
              </a:lnSpc>
            </a:pPr>
            <a:r>
              <a:rPr lang="en-US" sz="4746">
                <a:solidFill>
                  <a:srgbClr val="000000"/>
                </a:solidFill>
                <a:latin typeface="Porcelain"/>
                <a:ea typeface="Porcelain"/>
                <a:cs typeface="Porcelain"/>
                <a:sym typeface="Porcelain"/>
              </a:rPr>
              <a:t>Dataset Collection:</a:t>
            </a:r>
          </a:p>
        </p:txBody>
      </p:sp>
      <p:sp>
        <p:nvSpPr>
          <p:cNvPr name="TextBox 7" id="7"/>
          <p:cNvSpPr txBox="true"/>
          <p:nvPr/>
        </p:nvSpPr>
        <p:spPr>
          <a:xfrm rot="0">
            <a:off x="1791776" y="3879914"/>
            <a:ext cx="5776351" cy="704869"/>
          </a:xfrm>
          <a:prstGeom prst="rect">
            <a:avLst/>
          </a:prstGeom>
        </p:spPr>
        <p:txBody>
          <a:bodyPr anchor="t" rtlCol="false" tIns="0" lIns="0" bIns="0" rIns="0">
            <a:spAutoFit/>
          </a:bodyPr>
          <a:lstStyle/>
          <a:p>
            <a:pPr algn="l">
              <a:lnSpc>
                <a:spcPts val="5776"/>
              </a:lnSpc>
            </a:pPr>
            <a:r>
              <a:rPr lang="en-US" sz="4146">
                <a:solidFill>
                  <a:srgbClr val="000000"/>
                </a:solidFill>
                <a:latin typeface="Porcelain"/>
                <a:ea typeface="Porcelain"/>
                <a:cs typeface="Porcelain"/>
                <a:sym typeface="Porcelain"/>
              </a:rPr>
              <a:t>We will utilize public datasets such as:</a:t>
            </a:r>
          </a:p>
        </p:txBody>
      </p:sp>
      <p:sp>
        <p:nvSpPr>
          <p:cNvPr name="TextBox 8" id="8"/>
          <p:cNvSpPr txBox="true"/>
          <p:nvPr/>
        </p:nvSpPr>
        <p:spPr>
          <a:xfrm rot="0">
            <a:off x="2077383" y="4613338"/>
            <a:ext cx="11443687" cy="4371994"/>
          </a:xfrm>
          <a:prstGeom prst="rect">
            <a:avLst/>
          </a:prstGeom>
        </p:spPr>
        <p:txBody>
          <a:bodyPr anchor="t" rtlCol="false" tIns="0" lIns="0" bIns="0" rIns="0">
            <a:spAutoFit/>
          </a:bodyPr>
          <a:lstStyle/>
          <a:p>
            <a:pPr algn="l">
              <a:lnSpc>
                <a:spcPts val="5776"/>
              </a:lnSpc>
            </a:pPr>
            <a:r>
              <a:rPr lang="en-US" sz="4146">
                <a:solidFill>
                  <a:srgbClr val="000000"/>
                </a:solidFill>
                <a:latin typeface="Porcelain"/>
                <a:ea typeface="Porcelain"/>
                <a:cs typeface="Porcelain"/>
                <a:sym typeface="Porcelain"/>
              </a:rPr>
              <a:t>Cancer: SEER or UCI dataset Stroke: Kaggle's Stroke Prediction Datase Alzheimer's: Open Access Series of Imaging Studies (OASIS  CKD: UCI CKD Datase MRI, X-ray, and Dermoscopic Images: Sources include Kaggle, NIH, and ISIC Archive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524651" y="-2460946"/>
            <a:ext cx="9239250" cy="15287625"/>
          </a:xfrm>
          <a:custGeom>
            <a:avLst/>
            <a:gdLst/>
            <a:ahLst/>
            <a:cxnLst/>
            <a:rect r="r" b="b" t="t" l="l"/>
            <a:pathLst>
              <a:path h="15287625" w="9239250">
                <a:moveTo>
                  <a:pt x="0" y="0"/>
                </a:moveTo>
                <a:lnTo>
                  <a:pt x="9239250" y="0"/>
                </a:lnTo>
                <a:lnTo>
                  <a:pt x="9239250" y="15287625"/>
                </a:lnTo>
                <a:lnTo>
                  <a:pt x="0" y="15287625"/>
                </a:lnTo>
                <a:lnTo>
                  <a:pt x="0" y="0"/>
                </a:lnTo>
                <a:close/>
              </a:path>
            </a:pathLst>
          </a:custGeom>
          <a:blipFill>
            <a:blip r:embed="rId2">
              <a:alphaModFix amt="71000"/>
            </a:blip>
            <a:stretch>
              <a:fillRect l="-9650" t="0" r="-12205" b="0"/>
            </a:stretch>
          </a:blipFill>
        </p:spPr>
      </p:sp>
      <p:sp>
        <p:nvSpPr>
          <p:cNvPr name="Freeform 3" id="3"/>
          <p:cNvSpPr/>
          <p:nvPr/>
        </p:nvSpPr>
        <p:spPr>
          <a:xfrm flipH="false" flipV="false" rot="0">
            <a:off x="1118530" y="461172"/>
            <a:ext cx="16021345" cy="9404871"/>
          </a:xfrm>
          <a:custGeom>
            <a:avLst/>
            <a:gdLst/>
            <a:ahLst/>
            <a:cxnLst/>
            <a:rect r="r" b="b" t="t" l="l"/>
            <a:pathLst>
              <a:path h="9404871" w="16021345">
                <a:moveTo>
                  <a:pt x="0" y="0"/>
                </a:moveTo>
                <a:lnTo>
                  <a:pt x="16021346" y="0"/>
                </a:lnTo>
                <a:lnTo>
                  <a:pt x="16021346" y="9404871"/>
                </a:lnTo>
                <a:lnTo>
                  <a:pt x="0" y="94048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896198" y="425920"/>
            <a:ext cx="130397" cy="1809874"/>
          </a:xfrm>
          <a:prstGeom prst="rect">
            <a:avLst/>
          </a:prstGeom>
        </p:spPr>
        <p:txBody>
          <a:bodyPr anchor="t" rtlCol="false" tIns="0" lIns="0" bIns="0" rIns="0">
            <a:spAutoFit/>
          </a:bodyPr>
          <a:lstStyle/>
          <a:p>
            <a:pPr algn="just">
              <a:lnSpc>
                <a:spcPts val="7275"/>
              </a:lnSpc>
            </a:pPr>
            <a:r>
              <a:rPr lang="en-US" sz="5215">
                <a:solidFill>
                  <a:srgbClr val="000000"/>
                </a:solidFill>
                <a:latin typeface="Porcelain"/>
                <a:ea typeface="Porcelain"/>
                <a:cs typeface="Porcelain"/>
                <a:sym typeface="Porcelain"/>
              </a:rPr>
              <a:t> </a:t>
            </a:r>
          </a:p>
          <a:p>
            <a:pPr algn="just">
              <a:lnSpc>
                <a:spcPts val="7275"/>
              </a:lnSpc>
            </a:pPr>
            <a:r>
              <a:rPr lang="en-US" sz="5215">
                <a:solidFill>
                  <a:srgbClr val="000000"/>
                </a:solidFill>
                <a:latin typeface="Porcelain"/>
                <a:ea typeface="Porcelain"/>
                <a:cs typeface="Porcelain"/>
                <a:sym typeface="Porcelain"/>
              </a:rPr>
              <a:t> </a:t>
            </a:r>
          </a:p>
        </p:txBody>
      </p:sp>
      <p:sp>
        <p:nvSpPr>
          <p:cNvPr name="TextBox 5" id="5"/>
          <p:cNvSpPr txBox="true"/>
          <p:nvPr/>
        </p:nvSpPr>
        <p:spPr>
          <a:xfrm rot="0">
            <a:off x="1790957" y="425920"/>
            <a:ext cx="15219740" cy="1809874"/>
          </a:xfrm>
          <a:prstGeom prst="rect">
            <a:avLst/>
          </a:prstGeom>
        </p:spPr>
        <p:txBody>
          <a:bodyPr anchor="t" rtlCol="false" tIns="0" lIns="0" bIns="0" rIns="0">
            <a:spAutoFit/>
          </a:bodyPr>
          <a:lstStyle/>
          <a:p>
            <a:pPr algn="l">
              <a:lnSpc>
                <a:spcPts val="7275"/>
              </a:lnSpc>
            </a:pPr>
            <a:r>
              <a:rPr lang="en-US" sz="5215">
                <a:solidFill>
                  <a:srgbClr val="000000"/>
                </a:solidFill>
                <a:latin typeface="Porcelain"/>
                <a:ea typeface="Porcelain"/>
                <a:cs typeface="Porcelain"/>
                <a:sym typeface="Porcelain"/>
              </a:rPr>
              <a:t>Model Development: Phase 1 (Metadata Models): Machine Learning models such as Logistic Regression</a:t>
            </a:r>
          </a:p>
        </p:txBody>
      </p:sp>
      <p:sp>
        <p:nvSpPr>
          <p:cNvPr name="TextBox 6" id="6"/>
          <p:cNvSpPr txBox="true"/>
          <p:nvPr/>
        </p:nvSpPr>
        <p:spPr>
          <a:xfrm rot="0">
            <a:off x="896198" y="2273770"/>
            <a:ext cx="16650491" cy="3657724"/>
          </a:xfrm>
          <a:prstGeom prst="rect">
            <a:avLst/>
          </a:prstGeom>
        </p:spPr>
        <p:txBody>
          <a:bodyPr anchor="t" rtlCol="false" tIns="0" lIns="0" bIns="0" rIns="0">
            <a:spAutoFit/>
          </a:bodyPr>
          <a:lstStyle/>
          <a:p>
            <a:pPr algn="ctr">
              <a:lnSpc>
                <a:spcPts val="7275"/>
              </a:lnSpc>
            </a:pPr>
            <a:r>
              <a:rPr lang="en-US" sz="5215">
                <a:solidFill>
                  <a:srgbClr val="000000"/>
                </a:solidFill>
                <a:latin typeface="Porcelain"/>
                <a:ea typeface="Porcelain"/>
                <a:cs typeface="Porcelain"/>
                <a:sym typeface="Porcelain"/>
              </a:rPr>
              <a:t>Random Forests, XGBoost, and Neural Networks will be trained to predict disease risks. Phase 2 (Image Models): Convolutional Neural Networks (CNNs) and pre-traine architectures like ResNet, VGG, or EfficientNet will be employed for image classification tasks.</a:t>
            </a:r>
          </a:p>
        </p:txBody>
      </p:sp>
      <p:sp>
        <p:nvSpPr>
          <p:cNvPr name="TextBox 7" id="7"/>
          <p:cNvSpPr txBox="true"/>
          <p:nvPr/>
        </p:nvSpPr>
        <p:spPr>
          <a:xfrm rot="0">
            <a:off x="896198" y="3197695"/>
            <a:ext cx="130397" cy="885949"/>
          </a:xfrm>
          <a:prstGeom prst="rect">
            <a:avLst/>
          </a:prstGeom>
        </p:spPr>
        <p:txBody>
          <a:bodyPr anchor="t" rtlCol="false" tIns="0" lIns="0" bIns="0" rIns="0">
            <a:spAutoFit/>
          </a:bodyPr>
          <a:lstStyle/>
          <a:p>
            <a:pPr algn="l">
              <a:lnSpc>
                <a:spcPts val="7275"/>
              </a:lnSpc>
            </a:pPr>
            <a:r>
              <a:rPr lang="en-US" sz="5215">
                <a:solidFill>
                  <a:srgbClr val="000000"/>
                </a:solidFill>
                <a:latin typeface="Porcelain"/>
                <a:ea typeface="Porcelain"/>
                <a:cs typeface="Porcelain"/>
                <a:sym typeface="Porcelain"/>
              </a:rPr>
              <a:t> </a:t>
            </a:r>
          </a:p>
        </p:txBody>
      </p:sp>
      <p:sp>
        <p:nvSpPr>
          <p:cNvPr name="TextBox 8" id="8"/>
          <p:cNvSpPr txBox="true"/>
          <p:nvPr/>
        </p:nvSpPr>
        <p:spPr>
          <a:xfrm rot="0">
            <a:off x="896198" y="5969470"/>
            <a:ext cx="130397" cy="885949"/>
          </a:xfrm>
          <a:prstGeom prst="rect">
            <a:avLst/>
          </a:prstGeom>
        </p:spPr>
        <p:txBody>
          <a:bodyPr anchor="t" rtlCol="false" tIns="0" lIns="0" bIns="0" rIns="0">
            <a:spAutoFit/>
          </a:bodyPr>
          <a:lstStyle/>
          <a:p>
            <a:pPr algn="l">
              <a:lnSpc>
                <a:spcPts val="7275"/>
              </a:lnSpc>
            </a:pPr>
            <a:r>
              <a:rPr lang="en-US" sz="5215">
                <a:solidFill>
                  <a:srgbClr val="000000"/>
                </a:solidFill>
                <a:latin typeface="Porcelain"/>
                <a:ea typeface="Porcelain"/>
                <a:cs typeface="Porcelain"/>
                <a:sym typeface="Porcelain"/>
              </a:rPr>
              <a:t> </a:t>
            </a:r>
          </a:p>
        </p:txBody>
      </p:sp>
      <p:sp>
        <p:nvSpPr>
          <p:cNvPr name="TextBox 9" id="9"/>
          <p:cNvSpPr txBox="true"/>
          <p:nvPr/>
        </p:nvSpPr>
        <p:spPr>
          <a:xfrm rot="0">
            <a:off x="1663265" y="5969470"/>
            <a:ext cx="3207429" cy="885949"/>
          </a:xfrm>
          <a:prstGeom prst="rect">
            <a:avLst/>
          </a:prstGeom>
        </p:spPr>
        <p:txBody>
          <a:bodyPr anchor="t" rtlCol="false" tIns="0" lIns="0" bIns="0" rIns="0">
            <a:spAutoFit/>
          </a:bodyPr>
          <a:lstStyle/>
          <a:p>
            <a:pPr algn="l">
              <a:lnSpc>
                <a:spcPts val="7275"/>
              </a:lnSpc>
            </a:pPr>
            <a:r>
              <a:rPr lang="en-US" sz="5215">
                <a:solidFill>
                  <a:srgbClr val="000000"/>
                </a:solidFill>
                <a:latin typeface="Porcelain"/>
                <a:ea typeface="Porcelain"/>
                <a:cs typeface="Porcelain"/>
                <a:sym typeface="Porcelain"/>
              </a:rPr>
              <a:t>Model Evaluation:</a:t>
            </a:r>
          </a:p>
        </p:txBody>
      </p:sp>
      <p:sp>
        <p:nvSpPr>
          <p:cNvPr name="TextBox 10" id="10"/>
          <p:cNvSpPr txBox="true"/>
          <p:nvPr/>
        </p:nvSpPr>
        <p:spPr>
          <a:xfrm rot="0">
            <a:off x="2022234" y="6893395"/>
            <a:ext cx="15416994" cy="2733799"/>
          </a:xfrm>
          <a:prstGeom prst="rect">
            <a:avLst/>
          </a:prstGeom>
        </p:spPr>
        <p:txBody>
          <a:bodyPr anchor="t" rtlCol="false" tIns="0" lIns="0" bIns="0" rIns="0">
            <a:spAutoFit/>
          </a:bodyPr>
          <a:lstStyle/>
          <a:p>
            <a:pPr algn="l">
              <a:lnSpc>
                <a:spcPts val="7275"/>
              </a:lnSpc>
            </a:pPr>
            <a:r>
              <a:rPr lang="en-US" sz="5215">
                <a:solidFill>
                  <a:srgbClr val="000000"/>
                </a:solidFill>
                <a:latin typeface="Porcelain"/>
                <a:ea typeface="Porcelain"/>
                <a:cs typeface="Porcelain"/>
                <a:sym typeface="Porcelain"/>
              </a:rPr>
              <a:t>Performance metrics such as accuracy, precision, recall, F1-score, and AUC-ROC wil be used to evaluate the models. Cross-validation and hyperparameter tuning will ensure robust predictions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524651" y="-2460946"/>
            <a:ext cx="9239250" cy="15287625"/>
          </a:xfrm>
          <a:custGeom>
            <a:avLst/>
            <a:gdLst/>
            <a:ahLst/>
            <a:cxnLst/>
            <a:rect r="r" b="b" t="t" l="l"/>
            <a:pathLst>
              <a:path h="15287625" w="9239250">
                <a:moveTo>
                  <a:pt x="0" y="0"/>
                </a:moveTo>
                <a:lnTo>
                  <a:pt x="9239250" y="0"/>
                </a:lnTo>
                <a:lnTo>
                  <a:pt x="9239250" y="15287625"/>
                </a:lnTo>
                <a:lnTo>
                  <a:pt x="0" y="15287625"/>
                </a:lnTo>
                <a:lnTo>
                  <a:pt x="0" y="0"/>
                </a:lnTo>
                <a:close/>
              </a:path>
            </a:pathLst>
          </a:custGeom>
          <a:blipFill>
            <a:blip r:embed="rId2">
              <a:alphaModFix amt="71000"/>
            </a:blip>
            <a:stretch>
              <a:fillRect l="-9650" t="0" r="-12205" b="0"/>
            </a:stretch>
          </a:blipFill>
        </p:spPr>
      </p:sp>
      <p:sp>
        <p:nvSpPr>
          <p:cNvPr name="Freeform 3" id="3"/>
          <p:cNvSpPr/>
          <p:nvPr/>
        </p:nvSpPr>
        <p:spPr>
          <a:xfrm flipH="false" flipV="false" rot="0">
            <a:off x="728529" y="-112890"/>
            <a:ext cx="16411346" cy="9978942"/>
          </a:xfrm>
          <a:custGeom>
            <a:avLst/>
            <a:gdLst/>
            <a:ahLst/>
            <a:cxnLst/>
            <a:rect r="r" b="b" t="t" l="l"/>
            <a:pathLst>
              <a:path h="9978942" w="16411346">
                <a:moveTo>
                  <a:pt x="0" y="0"/>
                </a:moveTo>
                <a:lnTo>
                  <a:pt x="16411347" y="0"/>
                </a:lnTo>
                <a:lnTo>
                  <a:pt x="16411347" y="9978942"/>
                </a:lnTo>
                <a:lnTo>
                  <a:pt x="0" y="997894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794292" y="257508"/>
            <a:ext cx="12953162" cy="4884696"/>
          </a:xfrm>
          <a:prstGeom prst="rect">
            <a:avLst/>
          </a:prstGeom>
        </p:spPr>
        <p:txBody>
          <a:bodyPr anchor="t" rtlCol="false" tIns="0" lIns="0" bIns="0" rIns="0">
            <a:spAutoFit/>
          </a:bodyPr>
          <a:lstStyle/>
          <a:p>
            <a:pPr algn="ctr">
              <a:lnSpc>
                <a:spcPts val="15153"/>
              </a:lnSpc>
            </a:pPr>
            <a:r>
              <a:rPr lang="en-US" sz="10823">
                <a:solidFill>
                  <a:srgbClr val="000000"/>
                </a:solidFill>
                <a:latin typeface="Porcelain"/>
                <a:ea typeface="Porcelain"/>
                <a:cs typeface="Porcelain"/>
                <a:sym typeface="Porcelain"/>
              </a:rPr>
              <a:t>Web-Based Application</a:t>
            </a:r>
          </a:p>
          <a:p>
            <a:pPr algn="ctr">
              <a:lnSpc>
                <a:spcPts val="10159"/>
              </a:lnSpc>
            </a:pPr>
            <a:r>
              <a:rPr lang="en-US" sz="7282">
                <a:solidFill>
                  <a:srgbClr val="000000"/>
                </a:solidFill>
                <a:latin typeface="Porcelain"/>
                <a:ea typeface="Porcelain"/>
                <a:cs typeface="Porcelain"/>
                <a:sym typeface="Porcelain"/>
              </a:rPr>
              <a:t>Users will be able to upload patient metadata or medical images to get instant predictions</a:t>
            </a:r>
          </a:p>
        </p:txBody>
      </p:sp>
      <p:sp>
        <p:nvSpPr>
          <p:cNvPr name="TextBox 5" id="5"/>
          <p:cNvSpPr txBox="true"/>
          <p:nvPr/>
        </p:nvSpPr>
        <p:spPr>
          <a:xfrm rot="0">
            <a:off x="2753792" y="5666832"/>
            <a:ext cx="8968073" cy="1400165"/>
          </a:xfrm>
          <a:prstGeom prst="rect">
            <a:avLst/>
          </a:prstGeom>
        </p:spPr>
        <p:txBody>
          <a:bodyPr anchor="t" rtlCol="false" tIns="0" lIns="0" bIns="0" rIns="0">
            <a:spAutoFit/>
          </a:bodyPr>
          <a:lstStyle/>
          <a:p>
            <a:pPr algn="l">
              <a:lnSpc>
                <a:spcPts val="11434"/>
              </a:lnSpc>
            </a:pPr>
            <a:r>
              <a:rPr lang="en-US" sz="8167">
                <a:solidFill>
                  <a:srgbClr val="000000"/>
                </a:solidFill>
                <a:latin typeface="Porcelain"/>
                <a:ea typeface="Porcelain"/>
                <a:cs typeface="Porcelain"/>
                <a:sym typeface="Porcelain"/>
              </a:rPr>
              <a:t>Get instant disease prediction</a:t>
            </a:r>
          </a:p>
        </p:txBody>
      </p:sp>
      <p:sp>
        <p:nvSpPr>
          <p:cNvPr name="TextBox 6" id="6"/>
          <p:cNvSpPr txBox="true"/>
          <p:nvPr/>
        </p:nvSpPr>
        <p:spPr>
          <a:xfrm rot="0">
            <a:off x="2164909" y="7375007"/>
            <a:ext cx="13739555" cy="851164"/>
          </a:xfrm>
          <a:prstGeom prst="rect">
            <a:avLst/>
          </a:prstGeom>
        </p:spPr>
        <p:txBody>
          <a:bodyPr anchor="t" rtlCol="false" tIns="0" lIns="0" bIns="0" rIns="0">
            <a:spAutoFit/>
          </a:bodyPr>
          <a:lstStyle/>
          <a:p>
            <a:pPr algn="l">
              <a:lnSpc>
                <a:spcPts val="6980"/>
              </a:lnSpc>
            </a:pPr>
            <a:r>
              <a:rPr lang="en-US" sz="4986">
                <a:solidFill>
                  <a:srgbClr val="000000"/>
                </a:solidFill>
                <a:latin typeface="Porcelain"/>
                <a:ea typeface="Porcelain"/>
                <a:cs typeface="Porcelain"/>
                <a:sym typeface="Porcelain"/>
              </a:rPr>
              <a:t>Web interface designed for both healthcare and professionals and patients.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710112" y="-2275113"/>
            <a:ext cx="9239250" cy="15287625"/>
          </a:xfrm>
          <a:custGeom>
            <a:avLst/>
            <a:gdLst/>
            <a:ahLst/>
            <a:cxnLst/>
            <a:rect r="r" b="b" t="t" l="l"/>
            <a:pathLst>
              <a:path h="15287625" w="9239250">
                <a:moveTo>
                  <a:pt x="0" y="0"/>
                </a:moveTo>
                <a:lnTo>
                  <a:pt x="9239250" y="0"/>
                </a:lnTo>
                <a:lnTo>
                  <a:pt x="9239250" y="15287625"/>
                </a:lnTo>
                <a:lnTo>
                  <a:pt x="0" y="15287625"/>
                </a:lnTo>
                <a:lnTo>
                  <a:pt x="0" y="0"/>
                </a:lnTo>
                <a:close/>
              </a:path>
            </a:pathLst>
          </a:custGeom>
          <a:blipFill>
            <a:blip r:embed="rId2">
              <a:alphaModFix amt="71000"/>
            </a:blip>
            <a:stretch>
              <a:fillRect l="-9650" t="0" r="-12205" b="0"/>
            </a:stretch>
          </a:blipFill>
        </p:spPr>
      </p:sp>
      <p:sp>
        <p:nvSpPr>
          <p:cNvPr name="Freeform 3" id="3"/>
          <p:cNvSpPr/>
          <p:nvPr/>
        </p:nvSpPr>
        <p:spPr>
          <a:xfrm flipH="false" flipV="false" rot="0">
            <a:off x="965197" y="-57798"/>
            <a:ext cx="16174679" cy="10109683"/>
          </a:xfrm>
          <a:custGeom>
            <a:avLst/>
            <a:gdLst/>
            <a:ahLst/>
            <a:cxnLst/>
            <a:rect r="r" b="b" t="t" l="l"/>
            <a:pathLst>
              <a:path h="10109683" w="16174679">
                <a:moveTo>
                  <a:pt x="0" y="0"/>
                </a:moveTo>
                <a:lnTo>
                  <a:pt x="16174679" y="0"/>
                </a:lnTo>
                <a:lnTo>
                  <a:pt x="16174679" y="10109683"/>
                </a:lnTo>
                <a:lnTo>
                  <a:pt x="0" y="1010968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819256" y="2455907"/>
            <a:ext cx="161258" cy="202092"/>
          </a:xfrm>
          <a:prstGeom prst="rect">
            <a:avLst/>
          </a:prstGeom>
        </p:spPr>
        <p:txBody>
          <a:bodyPr anchor="t" rtlCol="false" tIns="0" lIns="0" bIns="0" rIns="0">
            <a:spAutoFit/>
          </a:bodyPr>
          <a:lstStyle/>
          <a:p>
            <a:pPr algn="l">
              <a:lnSpc>
                <a:spcPts val="799"/>
              </a:lnSpc>
            </a:pPr>
            <a:r>
              <a:rPr lang="en-US" sz="600" spc="23">
                <a:solidFill>
                  <a:srgbClr val="000000"/>
                </a:solidFill>
                <a:latin typeface="Porcelain"/>
                <a:ea typeface="Porcelain"/>
                <a:cs typeface="Porcelain"/>
                <a:sym typeface="Porcelain"/>
              </a:rPr>
              <a:t> Month</a:t>
            </a:r>
          </a:p>
          <a:p>
            <a:pPr algn="l">
              <a:lnSpc>
                <a:spcPts val="799"/>
              </a:lnSpc>
            </a:pPr>
            <a:r>
              <a:rPr lang="en-US" sz="600">
                <a:solidFill>
                  <a:srgbClr val="000000"/>
                </a:solidFill>
                <a:latin typeface="Porcelain"/>
                <a:ea typeface="Porcelain"/>
                <a:cs typeface="Porcelain"/>
                <a:sym typeface="Porcelain"/>
              </a:rPr>
              <a:t> </a:t>
            </a:r>
          </a:p>
        </p:txBody>
      </p:sp>
      <p:sp>
        <p:nvSpPr>
          <p:cNvPr name="TextBox 5" id="5"/>
          <p:cNvSpPr txBox="true"/>
          <p:nvPr/>
        </p:nvSpPr>
        <p:spPr>
          <a:xfrm rot="0">
            <a:off x="1819256" y="3760603"/>
            <a:ext cx="205559"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Month 2</a:t>
            </a:r>
          </a:p>
          <a:p>
            <a:pPr algn="l">
              <a:lnSpc>
                <a:spcPts val="799"/>
              </a:lnSpc>
            </a:pPr>
            <a:r>
              <a:rPr lang="en-US" sz="600">
                <a:solidFill>
                  <a:srgbClr val="000000"/>
                </a:solidFill>
                <a:latin typeface="Porcelain"/>
                <a:ea typeface="Porcelain"/>
                <a:cs typeface="Porcelain"/>
                <a:sym typeface="Porcelain"/>
              </a:rPr>
              <a:t> </a:t>
            </a:r>
          </a:p>
        </p:txBody>
      </p:sp>
      <p:sp>
        <p:nvSpPr>
          <p:cNvPr name="TextBox 6" id="6"/>
          <p:cNvSpPr txBox="true"/>
          <p:nvPr/>
        </p:nvSpPr>
        <p:spPr>
          <a:xfrm rot="0">
            <a:off x="1819256" y="4476445"/>
            <a:ext cx="204235"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Month 3</a:t>
            </a:r>
          </a:p>
          <a:p>
            <a:pPr algn="l">
              <a:lnSpc>
                <a:spcPts val="799"/>
              </a:lnSpc>
            </a:pPr>
            <a:r>
              <a:rPr lang="en-US" sz="600">
                <a:solidFill>
                  <a:srgbClr val="000000"/>
                </a:solidFill>
                <a:latin typeface="Porcelain"/>
                <a:ea typeface="Porcelain"/>
                <a:cs typeface="Porcelain"/>
                <a:sym typeface="Porcelain"/>
              </a:rPr>
              <a:t> </a:t>
            </a:r>
          </a:p>
        </p:txBody>
      </p:sp>
      <p:sp>
        <p:nvSpPr>
          <p:cNvPr name="TextBox 7" id="7"/>
          <p:cNvSpPr txBox="true"/>
          <p:nvPr/>
        </p:nvSpPr>
        <p:spPr>
          <a:xfrm rot="0">
            <a:off x="1819256" y="5965079"/>
            <a:ext cx="203616"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Month 5</a:t>
            </a:r>
          </a:p>
          <a:p>
            <a:pPr algn="l">
              <a:lnSpc>
                <a:spcPts val="799"/>
              </a:lnSpc>
            </a:pPr>
            <a:r>
              <a:rPr lang="en-US" sz="600">
                <a:solidFill>
                  <a:srgbClr val="000000"/>
                </a:solidFill>
                <a:latin typeface="Porcelain"/>
                <a:ea typeface="Porcelain"/>
                <a:cs typeface="Porcelain"/>
                <a:sym typeface="Porcelain"/>
              </a:rPr>
              <a:t> </a:t>
            </a:r>
          </a:p>
        </p:txBody>
      </p:sp>
      <p:sp>
        <p:nvSpPr>
          <p:cNvPr name="TextBox 8" id="8"/>
          <p:cNvSpPr txBox="true"/>
          <p:nvPr/>
        </p:nvSpPr>
        <p:spPr>
          <a:xfrm rot="0">
            <a:off x="1819256" y="6617418"/>
            <a:ext cx="203302"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Month 6</a:t>
            </a:r>
          </a:p>
          <a:p>
            <a:pPr algn="l">
              <a:lnSpc>
                <a:spcPts val="799"/>
              </a:lnSpc>
            </a:pPr>
            <a:r>
              <a:rPr lang="en-US" sz="600">
                <a:solidFill>
                  <a:srgbClr val="000000"/>
                </a:solidFill>
                <a:latin typeface="Porcelain"/>
                <a:ea typeface="Porcelain"/>
                <a:cs typeface="Porcelain"/>
                <a:sym typeface="Porcelain"/>
              </a:rPr>
              <a:t> </a:t>
            </a:r>
          </a:p>
        </p:txBody>
      </p:sp>
      <p:sp>
        <p:nvSpPr>
          <p:cNvPr name="TextBox 9" id="9"/>
          <p:cNvSpPr txBox="true"/>
          <p:nvPr/>
        </p:nvSpPr>
        <p:spPr>
          <a:xfrm rot="0">
            <a:off x="1819256" y="5252514"/>
            <a:ext cx="202368"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Month 4</a:t>
            </a:r>
          </a:p>
          <a:p>
            <a:pPr algn="l">
              <a:lnSpc>
                <a:spcPts val="799"/>
              </a:lnSpc>
            </a:pPr>
            <a:r>
              <a:rPr lang="en-US" sz="600">
                <a:solidFill>
                  <a:srgbClr val="000000"/>
                </a:solidFill>
                <a:latin typeface="Porcelain"/>
                <a:ea typeface="Porcelain"/>
                <a:cs typeface="Porcelain"/>
                <a:sym typeface="Porcelain"/>
              </a:rPr>
              <a:t> </a:t>
            </a:r>
          </a:p>
        </p:txBody>
      </p:sp>
      <p:sp>
        <p:nvSpPr>
          <p:cNvPr name="TextBox 10" id="10"/>
          <p:cNvSpPr txBox="true"/>
          <p:nvPr/>
        </p:nvSpPr>
        <p:spPr>
          <a:xfrm rot="0">
            <a:off x="1819256" y="7985608"/>
            <a:ext cx="200511"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Month 8</a:t>
            </a:r>
          </a:p>
          <a:p>
            <a:pPr algn="l">
              <a:lnSpc>
                <a:spcPts val="799"/>
              </a:lnSpc>
            </a:pPr>
            <a:r>
              <a:rPr lang="en-US" sz="600">
                <a:solidFill>
                  <a:srgbClr val="000000"/>
                </a:solidFill>
                <a:latin typeface="Porcelain"/>
                <a:ea typeface="Porcelain"/>
                <a:cs typeface="Porcelain"/>
                <a:sym typeface="Porcelain"/>
              </a:rPr>
              <a:t> </a:t>
            </a:r>
          </a:p>
        </p:txBody>
      </p:sp>
      <p:sp>
        <p:nvSpPr>
          <p:cNvPr name="TextBox 11" id="11"/>
          <p:cNvSpPr txBox="true"/>
          <p:nvPr/>
        </p:nvSpPr>
        <p:spPr>
          <a:xfrm rot="0">
            <a:off x="1819256" y="8761676"/>
            <a:ext cx="197634"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Month 9</a:t>
            </a:r>
          </a:p>
          <a:p>
            <a:pPr algn="l">
              <a:lnSpc>
                <a:spcPts val="799"/>
              </a:lnSpc>
            </a:pPr>
            <a:r>
              <a:rPr lang="en-US" sz="600">
                <a:solidFill>
                  <a:srgbClr val="000000"/>
                </a:solidFill>
                <a:latin typeface="Porcelain"/>
                <a:ea typeface="Porcelain"/>
                <a:cs typeface="Porcelain"/>
                <a:sym typeface="Porcelain"/>
              </a:rPr>
              <a:t> </a:t>
            </a:r>
          </a:p>
        </p:txBody>
      </p:sp>
      <p:sp>
        <p:nvSpPr>
          <p:cNvPr name="TextBox 12" id="12"/>
          <p:cNvSpPr txBox="true"/>
          <p:nvPr/>
        </p:nvSpPr>
        <p:spPr>
          <a:xfrm rot="0">
            <a:off x="1819256" y="7269766"/>
            <a:ext cx="197558"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Month 7</a:t>
            </a:r>
          </a:p>
          <a:p>
            <a:pPr algn="l">
              <a:lnSpc>
                <a:spcPts val="799"/>
              </a:lnSpc>
            </a:pPr>
            <a:r>
              <a:rPr lang="en-US" sz="600">
                <a:solidFill>
                  <a:srgbClr val="000000"/>
                </a:solidFill>
                <a:latin typeface="Porcelain"/>
                <a:ea typeface="Porcelain"/>
                <a:cs typeface="Porcelain"/>
                <a:sym typeface="Porcelain"/>
              </a:rPr>
              <a:t> </a:t>
            </a:r>
          </a:p>
        </p:txBody>
      </p:sp>
      <p:sp>
        <p:nvSpPr>
          <p:cNvPr name="TextBox 13" id="13"/>
          <p:cNvSpPr txBox="true"/>
          <p:nvPr/>
        </p:nvSpPr>
        <p:spPr>
          <a:xfrm rot="0">
            <a:off x="1819256" y="3108255"/>
            <a:ext cx="191881"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Month 1</a:t>
            </a:r>
          </a:p>
          <a:p>
            <a:pPr algn="l">
              <a:lnSpc>
                <a:spcPts val="799"/>
              </a:lnSpc>
            </a:pPr>
            <a:r>
              <a:rPr lang="en-US" sz="600">
                <a:solidFill>
                  <a:srgbClr val="000000"/>
                </a:solidFill>
                <a:latin typeface="Porcelain"/>
                <a:ea typeface="Porcelain"/>
                <a:cs typeface="Porcelain"/>
                <a:sym typeface="Porcelain"/>
              </a:rPr>
              <a:t> </a:t>
            </a:r>
          </a:p>
        </p:txBody>
      </p:sp>
      <p:sp>
        <p:nvSpPr>
          <p:cNvPr name="TextBox 14" id="14"/>
          <p:cNvSpPr txBox="true"/>
          <p:nvPr/>
        </p:nvSpPr>
        <p:spPr>
          <a:xfrm rot="0">
            <a:off x="1819256" y="9537744"/>
            <a:ext cx="216284" cy="202092"/>
          </a:xfrm>
          <a:prstGeom prst="rect">
            <a:avLst/>
          </a:prstGeom>
        </p:spPr>
        <p:txBody>
          <a:bodyPr anchor="t" rtlCol="false" tIns="0" lIns="0" bIns="0" rIns="0">
            <a:spAutoFit/>
          </a:bodyPr>
          <a:lstStyle/>
          <a:p>
            <a:pPr algn="l">
              <a:lnSpc>
                <a:spcPts val="799"/>
              </a:lnSpc>
            </a:pPr>
            <a:r>
              <a:rPr lang="en-US" sz="600" spc="14">
                <a:solidFill>
                  <a:srgbClr val="000000"/>
                </a:solidFill>
                <a:latin typeface="Porcelain"/>
                <a:ea typeface="Porcelain"/>
                <a:cs typeface="Porcelain"/>
                <a:sym typeface="Porcelain"/>
              </a:rPr>
              <a:t> Month 10</a:t>
            </a:r>
          </a:p>
          <a:p>
            <a:pPr algn="l">
              <a:lnSpc>
                <a:spcPts val="799"/>
              </a:lnSpc>
            </a:pPr>
            <a:r>
              <a:rPr lang="en-US" sz="600">
                <a:solidFill>
                  <a:srgbClr val="000000"/>
                </a:solidFill>
                <a:latin typeface="Porcelain"/>
                <a:ea typeface="Porcelain"/>
                <a:cs typeface="Porcelain"/>
                <a:sym typeface="Porcelain"/>
              </a:rPr>
              <a:t> </a:t>
            </a:r>
          </a:p>
        </p:txBody>
      </p:sp>
      <p:sp>
        <p:nvSpPr>
          <p:cNvPr name="TextBox 15" id="15"/>
          <p:cNvSpPr txBox="true"/>
          <p:nvPr/>
        </p:nvSpPr>
        <p:spPr>
          <a:xfrm rot="0">
            <a:off x="7133501" y="6617418"/>
            <a:ext cx="995944" cy="202092"/>
          </a:xfrm>
          <a:prstGeom prst="rect">
            <a:avLst/>
          </a:prstGeom>
        </p:spPr>
        <p:txBody>
          <a:bodyPr anchor="t" rtlCol="false" tIns="0" lIns="0" bIns="0" rIns="0">
            <a:spAutoFit/>
          </a:bodyPr>
          <a:lstStyle/>
          <a:p>
            <a:pPr algn="l">
              <a:lnSpc>
                <a:spcPts val="799"/>
              </a:lnSpc>
            </a:pPr>
            <a:r>
              <a:rPr lang="en-US" sz="600" spc="3">
                <a:solidFill>
                  <a:srgbClr val="000000"/>
                </a:solidFill>
                <a:latin typeface="Porcelain"/>
                <a:ea typeface="Porcelain"/>
                <a:cs typeface="Porcelain"/>
                <a:sym typeface="Porcelain"/>
              </a:rPr>
              <a:t> Web App Development (Phase 1 Integration)</a:t>
            </a:r>
          </a:p>
          <a:p>
            <a:pPr algn="l">
              <a:lnSpc>
                <a:spcPts val="799"/>
              </a:lnSpc>
            </a:pPr>
            <a:r>
              <a:rPr lang="en-US" sz="600">
                <a:solidFill>
                  <a:srgbClr val="000000"/>
                </a:solidFill>
                <a:latin typeface="Porcelain"/>
                <a:ea typeface="Porcelain"/>
                <a:cs typeface="Porcelain"/>
                <a:sym typeface="Porcelain"/>
              </a:rPr>
              <a:t> </a:t>
            </a:r>
          </a:p>
        </p:txBody>
      </p:sp>
      <p:sp>
        <p:nvSpPr>
          <p:cNvPr name="TextBox 16" id="16"/>
          <p:cNvSpPr txBox="true"/>
          <p:nvPr/>
        </p:nvSpPr>
        <p:spPr>
          <a:xfrm rot="0">
            <a:off x="7133501" y="4476445"/>
            <a:ext cx="1084316" cy="202092"/>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Model Development: Cancer &amp; Stroke Prediction</a:t>
            </a:r>
          </a:p>
          <a:p>
            <a:pPr algn="l">
              <a:lnSpc>
                <a:spcPts val="799"/>
              </a:lnSpc>
            </a:pPr>
            <a:r>
              <a:rPr lang="en-US" sz="600">
                <a:solidFill>
                  <a:srgbClr val="000000"/>
                </a:solidFill>
                <a:latin typeface="Porcelain"/>
                <a:ea typeface="Porcelain"/>
                <a:cs typeface="Porcelain"/>
                <a:sym typeface="Porcelain"/>
              </a:rPr>
              <a:t> </a:t>
            </a:r>
          </a:p>
        </p:txBody>
      </p:sp>
      <p:sp>
        <p:nvSpPr>
          <p:cNvPr name="TextBox 17" id="17"/>
          <p:cNvSpPr txBox="true"/>
          <p:nvPr/>
        </p:nvSpPr>
        <p:spPr>
          <a:xfrm rot="0">
            <a:off x="7133501" y="5252514"/>
            <a:ext cx="1134989" cy="202092"/>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Model Development: Alzheimer's &amp; CKD Prediction</a:t>
            </a:r>
          </a:p>
          <a:p>
            <a:pPr algn="l">
              <a:lnSpc>
                <a:spcPts val="799"/>
              </a:lnSpc>
            </a:pPr>
            <a:r>
              <a:rPr lang="en-US" sz="600">
                <a:solidFill>
                  <a:srgbClr val="000000"/>
                </a:solidFill>
                <a:latin typeface="Porcelain"/>
                <a:ea typeface="Porcelain"/>
                <a:cs typeface="Porcelain"/>
                <a:sym typeface="Porcelain"/>
              </a:rPr>
              <a:t> </a:t>
            </a:r>
          </a:p>
        </p:txBody>
      </p:sp>
      <p:sp>
        <p:nvSpPr>
          <p:cNvPr name="TextBox 18" id="18"/>
          <p:cNvSpPr txBox="true"/>
          <p:nvPr/>
        </p:nvSpPr>
        <p:spPr>
          <a:xfrm rot="0">
            <a:off x="7133501" y="5965079"/>
            <a:ext cx="1176185" cy="202092"/>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Model Evaluation &amp; Optimization (Metadata Models)</a:t>
            </a:r>
          </a:p>
          <a:p>
            <a:pPr algn="l">
              <a:lnSpc>
                <a:spcPts val="799"/>
              </a:lnSpc>
            </a:pPr>
            <a:r>
              <a:rPr lang="en-US" sz="600">
                <a:solidFill>
                  <a:srgbClr val="000000"/>
                </a:solidFill>
                <a:latin typeface="Porcelain"/>
                <a:ea typeface="Porcelain"/>
                <a:cs typeface="Porcelain"/>
                <a:sym typeface="Porcelain"/>
              </a:rPr>
              <a:t> </a:t>
            </a:r>
          </a:p>
        </p:txBody>
      </p:sp>
      <p:sp>
        <p:nvSpPr>
          <p:cNvPr name="TextBox 19" id="19"/>
          <p:cNvSpPr txBox="true"/>
          <p:nvPr/>
        </p:nvSpPr>
        <p:spPr>
          <a:xfrm rot="0">
            <a:off x="7133501" y="9537744"/>
            <a:ext cx="1218390" cy="202092"/>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Model Evaluation, Web App Integration &amp; Final Testing</a:t>
            </a:r>
          </a:p>
          <a:p>
            <a:pPr algn="l">
              <a:lnSpc>
                <a:spcPts val="799"/>
              </a:lnSpc>
            </a:pPr>
            <a:r>
              <a:rPr lang="en-US" sz="600">
                <a:solidFill>
                  <a:srgbClr val="000000"/>
                </a:solidFill>
                <a:latin typeface="Porcelain"/>
                <a:ea typeface="Porcelain"/>
                <a:cs typeface="Porcelain"/>
                <a:sym typeface="Porcelain"/>
              </a:rPr>
              <a:t> </a:t>
            </a:r>
          </a:p>
        </p:txBody>
      </p:sp>
      <p:sp>
        <p:nvSpPr>
          <p:cNvPr name="TextBox 20" id="20"/>
          <p:cNvSpPr txBox="true"/>
          <p:nvPr/>
        </p:nvSpPr>
        <p:spPr>
          <a:xfrm rot="0">
            <a:off x="7133501" y="8761676"/>
            <a:ext cx="1248699" cy="202092"/>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Model Development: Skin Cancer &amp; COVID-19 Detection</a:t>
            </a:r>
          </a:p>
          <a:p>
            <a:pPr algn="l">
              <a:lnSpc>
                <a:spcPts val="799"/>
              </a:lnSpc>
            </a:pPr>
            <a:r>
              <a:rPr lang="en-US" sz="600">
                <a:solidFill>
                  <a:srgbClr val="000000"/>
                </a:solidFill>
                <a:latin typeface="Porcelain"/>
                <a:ea typeface="Porcelain"/>
                <a:cs typeface="Porcelain"/>
                <a:sym typeface="Porcelain"/>
              </a:rPr>
              <a:t> </a:t>
            </a:r>
          </a:p>
        </p:txBody>
      </p:sp>
      <p:sp>
        <p:nvSpPr>
          <p:cNvPr name="TextBox 21" id="21"/>
          <p:cNvSpPr txBox="true"/>
          <p:nvPr/>
        </p:nvSpPr>
        <p:spPr>
          <a:xfrm rot="0">
            <a:off x="7133501" y="7985608"/>
            <a:ext cx="1308859" cy="202092"/>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Model Development: Brain Tumor &amp; Pneumonia Detection</a:t>
            </a:r>
          </a:p>
          <a:p>
            <a:pPr algn="l">
              <a:lnSpc>
                <a:spcPts val="799"/>
              </a:lnSpc>
            </a:pPr>
            <a:r>
              <a:rPr lang="en-US" sz="600">
                <a:solidFill>
                  <a:srgbClr val="000000"/>
                </a:solidFill>
                <a:latin typeface="Porcelain"/>
                <a:ea typeface="Porcelain"/>
                <a:cs typeface="Porcelain"/>
                <a:sym typeface="Porcelain"/>
              </a:rPr>
              <a:t> </a:t>
            </a:r>
          </a:p>
        </p:txBody>
      </p:sp>
      <p:sp>
        <p:nvSpPr>
          <p:cNvPr name="TextBox 22" id="22"/>
          <p:cNvSpPr txBox="true"/>
          <p:nvPr/>
        </p:nvSpPr>
        <p:spPr>
          <a:xfrm rot="0">
            <a:off x="7133501" y="7269766"/>
            <a:ext cx="1305516" cy="202092"/>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Data Collection &amp; Preprocessing for Image-Based Models</a:t>
            </a:r>
          </a:p>
          <a:p>
            <a:pPr algn="l">
              <a:lnSpc>
                <a:spcPts val="799"/>
              </a:lnSpc>
            </a:pPr>
            <a:r>
              <a:rPr lang="en-US" sz="600">
                <a:solidFill>
                  <a:srgbClr val="000000"/>
                </a:solidFill>
                <a:latin typeface="Porcelain"/>
                <a:ea typeface="Porcelain"/>
                <a:cs typeface="Porcelain"/>
                <a:sym typeface="Porcelain"/>
              </a:rPr>
              <a:t> </a:t>
            </a:r>
          </a:p>
        </p:txBody>
      </p:sp>
      <p:sp>
        <p:nvSpPr>
          <p:cNvPr name="TextBox 23" id="23"/>
          <p:cNvSpPr txBox="true"/>
          <p:nvPr/>
        </p:nvSpPr>
        <p:spPr>
          <a:xfrm rot="0">
            <a:off x="11840004" y="2455907"/>
            <a:ext cx="186204" cy="202092"/>
          </a:xfrm>
          <a:prstGeom prst="rect">
            <a:avLst/>
          </a:prstGeom>
        </p:spPr>
        <p:txBody>
          <a:bodyPr anchor="t" rtlCol="false" tIns="0" lIns="0" bIns="0" rIns="0">
            <a:spAutoFit/>
          </a:bodyPr>
          <a:lstStyle/>
          <a:p>
            <a:pPr algn="l">
              <a:lnSpc>
                <a:spcPts val="799"/>
              </a:lnSpc>
            </a:pPr>
            <a:r>
              <a:rPr lang="en-US" sz="600" spc="16">
                <a:solidFill>
                  <a:srgbClr val="000000"/>
                </a:solidFill>
                <a:latin typeface="Porcelain"/>
                <a:ea typeface="Porcelain"/>
                <a:cs typeface="Porcelain"/>
                <a:sym typeface="Porcelain"/>
              </a:rPr>
              <a:t> Details</a:t>
            </a:r>
          </a:p>
          <a:p>
            <a:pPr algn="l">
              <a:lnSpc>
                <a:spcPts val="799"/>
              </a:lnSpc>
            </a:pPr>
            <a:r>
              <a:rPr lang="en-US" sz="600">
                <a:solidFill>
                  <a:srgbClr val="000000"/>
                </a:solidFill>
                <a:latin typeface="Porcelain"/>
                <a:ea typeface="Porcelain"/>
                <a:cs typeface="Porcelain"/>
                <a:sym typeface="Porcelain"/>
              </a:rPr>
              <a:t> </a:t>
            </a:r>
          </a:p>
        </p:txBody>
      </p:sp>
      <p:sp>
        <p:nvSpPr>
          <p:cNvPr name="TextBox 24" id="24"/>
          <p:cNvSpPr txBox="true"/>
          <p:nvPr/>
        </p:nvSpPr>
        <p:spPr>
          <a:xfrm rot="0">
            <a:off x="11840004" y="5965079"/>
            <a:ext cx="1116340" cy="202092"/>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Evaluate models and fine-tune hyperparameters.</a:t>
            </a:r>
          </a:p>
          <a:p>
            <a:pPr algn="l">
              <a:lnSpc>
                <a:spcPts val="799"/>
              </a:lnSpc>
            </a:pPr>
            <a:r>
              <a:rPr lang="en-US" sz="600">
                <a:solidFill>
                  <a:srgbClr val="000000"/>
                </a:solidFill>
                <a:latin typeface="Porcelain"/>
                <a:ea typeface="Porcelain"/>
                <a:cs typeface="Porcelain"/>
                <a:sym typeface="Porcelain"/>
              </a:rPr>
              <a:t> </a:t>
            </a:r>
          </a:p>
        </p:txBody>
      </p:sp>
      <p:sp>
        <p:nvSpPr>
          <p:cNvPr name="TextBox 25" id="25"/>
          <p:cNvSpPr txBox="true"/>
          <p:nvPr/>
        </p:nvSpPr>
        <p:spPr>
          <a:xfrm rot="0">
            <a:off x="11840004" y="3760603"/>
            <a:ext cx="1168718" cy="202092"/>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Clean and preprocess metadata for model training.</a:t>
            </a:r>
          </a:p>
          <a:p>
            <a:pPr algn="l">
              <a:lnSpc>
                <a:spcPts val="799"/>
              </a:lnSpc>
            </a:pPr>
            <a:r>
              <a:rPr lang="en-US" sz="600">
                <a:solidFill>
                  <a:srgbClr val="000000"/>
                </a:solidFill>
                <a:latin typeface="Porcelain"/>
                <a:ea typeface="Porcelain"/>
                <a:cs typeface="Porcelain"/>
                <a:sym typeface="Porcelain"/>
              </a:rPr>
              <a:t> </a:t>
            </a:r>
          </a:p>
        </p:txBody>
      </p:sp>
      <p:sp>
        <p:nvSpPr>
          <p:cNvPr name="TextBox 26" id="26"/>
          <p:cNvSpPr txBox="true"/>
          <p:nvPr/>
        </p:nvSpPr>
        <p:spPr>
          <a:xfrm rot="0">
            <a:off x="11840004" y="4425648"/>
            <a:ext cx="1171213" cy="303686"/>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Develop and train ML models for Cancer and Stroke  Prediction.</a:t>
            </a:r>
          </a:p>
          <a:p>
            <a:pPr algn="l">
              <a:lnSpc>
                <a:spcPts val="799"/>
              </a:lnSpc>
            </a:pPr>
            <a:r>
              <a:rPr lang="en-US" sz="600">
                <a:solidFill>
                  <a:srgbClr val="000000"/>
                </a:solidFill>
                <a:latin typeface="Porcelain"/>
                <a:ea typeface="Porcelain"/>
                <a:cs typeface="Porcelain"/>
                <a:sym typeface="Porcelain"/>
              </a:rPr>
              <a:t> </a:t>
            </a:r>
          </a:p>
        </p:txBody>
      </p:sp>
      <p:sp>
        <p:nvSpPr>
          <p:cNvPr name="TextBox 27" id="27"/>
          <p:cNvSpPr txBox="true"/>
          <p:nvPr/>
        </p:nvSpPr>
        <p:spPr>
          <a:xfrm rot="0">
            <a:off x="11840004" y="7934811"/>
            <a:ext cx="1212637" cy="303686"/>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Develop CNN models for brain tumors and pneumonia  detection.</a:t>
            </a:r>
          </a:p>
          <a:p>
            <a:pPr algn="l">
              <a:lnSpc>
                <a:spcPts val="799"/>
              </a:lnSpc>
            </a:pPr>
            <a:r>
              <a:rPr lang="en-US" sz="600">
                <a:solidFill>
                  <a:srgbClr val="000000"/>
                </a:solidFill>
                <a:latin typeface="Porcelain"/>
                <a:ea typeface="Porcelain"/>
                <a:cs typeface="Porcelain"/>
                <a:sym typeface="Porcelain"/>
              </a:rPr>
              <a:t> </a:t>
            </a:r>
          </a:p>
        </p:txBody>
      </p:sp>
      <p:sp>
        <p:nvSpPr>
          <p:cNvPr name="TextBox 28" id="28"/>
          <p:cNvSpPr txBox="true"/>
          <p:nvPr/>
        </p:nvSpPr>
        <p:spPr>
          <a:xfrm rot="0">
            <a:off x="11840004" y="5201707"/>
            <a:ext cx="1221886" cy="303686"/>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Develop and train ML models for Alzheimer's and CKD  Prediction.</a:t>
            </a:r>
          </a:p>
          <a:p>
            <a:pPr algn="l">
              <a:lnSpc>
                <a:spcPts val="799"/>
              </a:lnSpc>
            </a:pPr>
            <a:r>
              <a:rPr lang="en-US" sz="600">
                <a:solidFill>
                  <a:srgbClr val="000000"/>
                </a:solidFill>
                <a:latin typeface="Porcelain"/>
                <a:ea typeface="Porcelain"/>
                <a:cs typeface="Porcelain"/>
                <a:sym typeface="Porcelain"/>
              </a:rPr>
              <a:t> </a:t>
            </a:r>
          </a:p>
        </p:txBody>
      </p:sp>
      <p:sp>
        <p:nvSpPr>
          <p:cNvPr name="TextBox 29" id="29"/>
          <p:cNvSpPr txBox="true"/>
          <p:nvPr/>
        </p:nvSpPr>
        <p:spPr>
          <a:xfrm rot="0">
            <a:off x="11840004" y="9486938"/>
            <a:ext cx="1224915" cy="303686"/>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Integrate image models into the web app and perform  testing.</a:t>
            </a:r>
          </a:p>
          <a:p>
            <a:pPr algn="l">
              <a:lnSpc>
                <a:spcPts val="799"/>
              </a:lnSpc>
            </a:pPr>
            <a:r>
              <a:rPr lang="en-US" sz="600">
                <a:solidFill>
                  <a:srgbClr val="000000"/>
                </a:solidFill>
                <a:latin typeface="Porcelain"/>
                <a:ea typeface="Porcelain"/>
                <a:cs typeface="Porcelain"/>
                <a:sym typeface="Porcelain"/>
              </a:rPr>
              <a:t> </a:t>
            </a:r>
          </a:p>
        </p:txBody>
      </p:sp>
      <p:sp>
        <p:nvSpPr>
          <p:cNvPr name="TextBox 30" id="30"/>
          <p:cNvSpPr txBox="true"/>
          <p:nvPr/>
        </p:nvSpPr>
        <p:spPr>
          <a:xfrm rot="0">
            <a:off x="11840004" y="8710879"/>
            <a:ext cx="1302248" cy="303686"/>
          </a:xfrm>
          <a:prstGeom prst="rect">
            <a:avLst/>
          </a:prstGeom>
        </p:spPr>
        <p:txBody>
          <a:bodyPr anchor="t" rtlCol="false" tIns="0" lIns="0" bIns="0" rIns="0">
            <a:spAutoFit/>
          </a:bodyPr>
          <a:lstStyle/>
          <a:p>
            <a:pPr algn="l">
              <a:lnSpc>
                <a:spcPts val="799"/>
              </a:lnSpc>
            </a:pPr>
            <a:r>
              <a:rPr lang="en-US" sz="600" spc="2">
                <a:solidFill>
                  <a:srgbClr val="000000"/>
                </a:solidFill>
                <a:latin typeface="Porcelain"/>
                <a:ea typeface="Porcelain"/>
                <a:cs typeface="Porcelain"/>
                <a:sym typeface="Porcelain"/>
              </a:rPr>
              <a:t> Train deep learning models for skin cancer and COVID-19  detection.</a:t>
            </a:r>
          </a:p>
          <a:p>
            <a:pPr algn="l">
              <a:lnSpc>
                <a:spcPts val="799"/>
              </a:lnSpc>
            </a:pPr>
            <a:r>
              <a:rPr lang="en-US" sz="600">
                <a:solidFill>
                  <a:srgbClr val="000000"/>
                </a:solidFill>
                <a:latin typeface="Porcelain"/>
                <a:ea typeface="Porcelain"/>
                <a:cs typeface="Porcelain"/>
                <a:sym typeface="Porcelain"/>
              </a:rPr>
              <a:t> </a:t>
            </a:r>
          </a:p>
        </p:txBody>
      </p:sp>
      <p:sp>
        <p:nvSpPr>
          <p:cNvPr name="TextBox 31" id="31"/>
          <p:cNvSpPr txBox="true"/>
          <p:nvPr/>
        </p:nvSpPr>
        <p:spPr>
          <a:xfrm rot="0">
            <a:off x="11840004" y="3108255"/>
            <a:ext cx="1317174" cy="202092"/>
          </a:xfrm>
          <a:prstGeom prst="rect">
            <a:avLst/>
          </a:prstGeom>
        </p:spPr>
        <p:txBody>
          <a:bodyPr anchor="t" rtlCol="false" tIns="0" lIns="0" bIns="0" rIns="0">
            <a:spAutoFit/>
          </a:bodyPr>
          <a:lstStyle/>
          <a:p>
            <a:pPr algn="l">
              <a:lnSpc>
                <a:spcPts val="799"/>
              </a:lnSpc>
            </a:pPr>
            <a:r>
              <a:rPr lang="en-US" sz="600" spc="1">
                <a:solidFill>
                  <a:srgbClr val="000000"/>
                </a:solidFill>
                <a:latin typeface="Porcelain"/>
                <a:ea typeface="Porcelain"/>
                <a:cs typeface="Porcelain"/>
                <a:sym typeface="Porcelain"/>
              </a:rPr>
              <a:t> Collect datasets for Cancer, Stroke, Alzheimer's, and CKD.</a:t>
            </a:r>
          </a:p>
          <a:p>
            <a:pPr algn="l">
              <a:lnSpc>
                <a:spcPts val="799"/>
              </a:lnSpc>
            </a:pPr>
            <a:r>
              <a:rPr lang="en-US" sz="600">
                <a:solidFill>
                  <a:srgbClr val="000000"/>
                </a:solidFill>
                <a:latin typeface="Porcelain"/>
                <a:ea typeface="Porcelain"/>
                <a:cs typeface="Porcelain"/>
                <a:sym typeface="Porcelain"/>
              </a:rPr>
              <a:t> </a:t>
            </a:r>
          </a:p>
        </p:txBody>
      </p:sp>
      <p:sp>
        <p:nvSpPr>
          <p:cNvPr name="TextBox 32" id="32"/>
          <p:cNvSpPr txBox="true"/>
          <p:nvPr/>
        </p:nvSpPr>
        <p:spPr>
          <a:xfrm rot="0">
            <a:off x="11840004" y="6617418"/>
            <a:ext cx="1346711" cy="202092"/>
          </a:xfrm>
          <a:prstGeom prst="rect">
            <a:avLst/>
          </a:prstGeom>
        </p:spPr>
        <p:txBody>
          <a:bodyPr anchor="t" rtlCol="false" tIns="0" lIns="0" bIns="0" rIns="0">
            <a:spAutoFit/>
          </a:bodyPr>
          <a:lstStyle/>
          <a:p>
            <a:pPr algn="l">
              <a:lnSpc>
                <a:spcPts val="799"/>
              </a:lnSpc>
            </a:pPr>
            <a:r>
              <a:rPr lang="en-US" sz="600" spc="1">
                <a:solidFill>
                  <a:srgbClr val="000000"/>
                </a:solidFill>
                <a:latin typeface="Porcelain"/>
                <a:ea typeface="Porcelain"/>
                <a:cs typeface="Porcelain"/>
                <a:sym typeface="Porcelain"/>
              </a:rPr>
              <a:t> Integrate metadata-based models into the web application.</a:t>
            </a:r>
          </a:p>
          <a:p>
            <a:pPr algn="l">
              <a:lnSpc>
                <a:spcPts val="799"/>
              </a:lnSpc>
            </a:pPr>
            <a:r>
              <a:rPr lang="en-US" sz="600">
                <a:solidFill>
                  <a:srgbClr val="000000"/>
                </a:solidFill>
                <a:latin typeface="Porcelain"/>
                <a:ea typeface="Porcelain"/>
                <a:cs typeface="Porcelain"/>
                <a:sym typeface="Porcelain"/>
              </a:rPr>
              <a:t> </a:t>
            </a:r>
          </a:p>
        </p:txBody>
      </p:sp>
      <p:sp>
        <p:nvSpPr>
          <p:cNvPr name="TextBox 33" id="33"/>
          <p:cNvSpPr txBox="true"/>
          <p:nvPr/>
        </p:nvSpPr>
        <p:spPr>
          <a:xfrm rot="0">
            <a:off x="11840004" y="7269766"/>
            <a:ext cx="1359303" cy="202092"/>
          </a:xfrm>
          <a:prstGeom prst="rect">
            <a:avLst/>
          </a:prstGeom>
        </p:spPr>
        <p:txBody>
          <a:bodyPr anchor="t" rtlCol="false" tIns="0" lIns="0" bIns="0" rIns="0">
            <a:spAutoFit/>
          </a:bodyPr>
          <a:lstStyle/>
          <a:p>
            <a:pPr algn="l">
              <a:lnSpc>
                <a:spcPts val="799"/>
              </a:lnSpc>
            </a:pPr>
            <a:r>
              <a:rPr lang="en-US" sz="600" spc="1">
                <a:solidFill>
                  <a:srgbClr val="000000"/>
                </a:solidFill>
                <a:latin typeface="Porcelain"/>
                <a:ea typeface="Porcelain"/>
                <a:cs typeface="Porcelain"/>
                <a:sym typeface="Porcelain"/>
              </a:rPr>
              <a:t> Collect and preprocess MRI, X-ray, and dermoscopic images.</a:t>
            </a:r>
          </a:p>
          <a:p>
            <a:pPr algn="l">
              <a:lnSpc>
                <a:spcPts val="799"/>
              </a:lnSpc>
            </a:pPr>
            <a:r>
              <a:rPr lang="en-US" sz="600">
                <a:solidFill>
                  <a:srgbClr val="000000"/>
                </a:solidFill>
                <a:latin typeface="Porcelain"/>
                <a:ea typeface="Porcelain"/>
                <a:cs typeface="Porcelain"/>
                <a:sym typeface="Porcelain"/>
              </a:rPr>
              <a:t> </a:t>
            </a:r>
          </a:p>
        </p:txBody>
      </p:sp>
      <p:sp>
        <p:nvSpPr>
          <p:cNvPr name="TextBox 34" id="34"/>
          <p:cNvSpPr txBox="true"/>
          <p:nvPr/>
        </p:nvSpPr>
        <p:spPr>
          <a:xfrm rot="0">
            <a:off x="7295636" y="1387297"/>
            <a:ext cx="3740210" cy="1058894"/>
          </a:xfrm>
          <a:prstGeom prst="rect">
            <a:avLst/>
          </a:prstGeom>
        </p:spPr>
        <p:txBody>
          <a:bodyPr anchor="t" rtlCol="false" tIns="0" lIns="0" bIns="0" rIns="0">
            <a:spAutoFit/>
          </a:bodyPr>
          <a:lstStyle/>
          <a:p>
            <a:pPr algn="l">
              <a:lnSpc>
                <a:spcPts val="6193"/>
              </a:lnSpc>
            </a:pPr>
            <a:r>
              <a:rPr lang="en-US" sz="12387">
                <a:solidFill>
                  <a:srgbClr val="000000"/>
                </a:solidFill>
                <a:latin typeface="Porcelain"/>
                <a:ea typeface="Porcelain"/>
                <a:cs typeface="Porcelain"/>
                <a:sym typeface="Porcelain"/>
              </a:rPr>
              <a:t>Timeline</a:t>
            </a:r>
          </a:p>
        </p:txBody>
      </p:sp>
      <p:sp>
        <p:nvSpPr>
          <p:cNvPr name="TextBox 35" id="35"/>
          <p:cNvSpPr txBox="true"/>
          <p:nvPr/>
        </p:nvSpPr>
        <p:spPr>
          <a:xfrm rot="0">
            <a:off x="7133501" y="2379707"/>
            <a:ext cx="139265" cy="278292"/>
          </a:xfrm>
          <a:prstGeom prst="rect">
            <a:avLst/>
          </a:prstGeom>
        </p:spPr>
        <p:txBody>
          <a:bodyPr anchor="t" rtlCol="false" tIns="0" lIns="0" bIns="0" rIns="0">
            <a:spAutoFit/>
          </a:bodyPr>
          <a:lstStyle/>
          <a:p>
            <a:pPr algn="l">
              <a:lnSpc>
                <a:spcPts val="1500"/>
              </a:lnSpc>
            </a:pPr>
            <a:r>
              <a:rPr lang="en-US" sz="600" spc="28">
                <a:solidFill>
                  <a:srgbClr val="000000"/>
                </a:solidFill>
                <a:latin typeface="Porcelain"/>
                <a:ea typeface="Porcelain"/>
                <a:cs typeface="Porcelain"/>
                <a:sym typeface="Porcelain"/>
              </a:rPr>
              <a:t> Task</a:t>
            </a:r>
          </a:p>
          <a:p>
            <a:pPr algn="l">
              <a:lnSpc>
                <a:spcPts val="300"/>
              </a:lnSpc>
            </a:pPr>
            <a:r>
              <a:rPr lang="en-US" sz="600">
                <a:solidFill>
                  <a:srgbClr val="000000"/>
                </a:solidFill>
                <a:latin typeface="Porcelain"/>
                <a:ea typeface="Porcelain"/>
                <a:cs typeface="Porcelain"/>
                <a:sym typeface="Porcelain"/>
              </a:rPr>
              <a:t> </a:t>
            </a:r>
          </a:p>
        </p:txBody>
      </p:sp>
      <p:sp>
        <p:nvSpPr>
          <p:cNvPr name="TextBox 36" id="36"/>
          <p:cNvSpPr txBox="true"/>
          <p:nvPr/>
        </p:nvSpPr>
        <p:spPr>
          <a:xfrm rot="0">
            <a:off x="7162971" y="3032055"/>
            <a:ext cx="848287" cy="176689"/>
          </a:xfrm>
          <a:prstGeom prst="rect">
            <a:avLst/>
          </a:prstGeom>
        </p:spPr>
        <p:txBody>
          <a:bodyPr anchor="t" rtlCol="false" tIns="0" lIns="0" bIns="0" rIns="0">
            <a:spAutoFit/>
          </a:bodyPr>
          <a:lstStyle/>
          <a:p>
            <a:pPr algn="l">
              <a:lnSpc>
                <a:spcPts val="1500"/>
              </a:lnSpc>
            </a:pPr>
            <a:r>
              <a:rPr lang="en-US" sz="600">
                <a:solidFill>
                  <a:srgbClr val="000000"/>
                </a:solidFill>
                <a:latin typeface="Porcelain"/>
                <a:ea typeface="Porcelain"/>
                <a:cs typeface="Porcelain"/>
                <a:sym typeface="Porcelain"/>
              </a:rPr>
              <a:t>Data Collection for Metadata Projects</a:t>
            </a:r>
          </a:p>
        </p:txBody>
      </p:sp>
      <p:sp>
        <p:nvSpPr>
          <p:cNvPr name="TextBox 37" id="37"/>
          <p:cNvSpPr txBox="true"/>
          <p:nvPr/>
        </p:nvSpPr>
        <p:spPr>
          <a:xfrm rot="0">
            <a:off x="7133501" y="3247958"/>
            <a:ext cx="15002" cy="62389"/>
          </a:xfrm>
          <a:prstGeom prst="rect">
            <a:avLst/>
          </a:prstGeom>
        </p:spPr>
        <p:txBody>
          <a:bodyPr anchor="t" rtlCol="false" tIns="0" lIns="0" bIns="0" rIns="0">
            <a:spAutoFit/>
          </a:bodyPr>
          <a:lstStyle/>
          <a:p>
            <a:pPr algn="l">
              <a:lnSpc>
                <a:spcPts val="300"/>
              </a:lnSpc>
            </a:pPr>
            <a:r>
              <a:rPr lang="en-US" sz="600">
                <a:solidFill>
                  <a:srgbClr val="000000"/>
                </a:solidFill>
                <a:latin typeface="Porcelain"/>
                <a:ea typeface="Porcelain"/>
                <a:cs typeface="Porcelain"/>
                <a:sym typeface="Porcelain"/>
              </a:rPr>
              <a:t> </a:t>
            </a:r>
          </a:p>
        </p:txBody>
      </p:sp>
      <p:sp>
        <p:nvSpPr>
          <p:cNvPr name="TextBox 38" id="38"/>
          <p:cNvSpPr txBox="true"/>
          <p:nvPr/>
        </p:nvSpPr>
        <p:spPr>
          <a:xfrm rot="0">
            <a:off x="7162971" y="3684403"/>
            <a:ext cx="540572" cy="176689"/>
          </a:xfrm>
          <a:prstGeom prst="rect">
            <a:avLst/>
          </a:prstGeom>
        </p:spPr>
        <p:txBody>
          <a:bodyPr anchor="t" rtlCol="false" tIns="0" lIns="0" bIns="0" rIns="0">
            <a:spAutoFit/>
          </a:bodyPr>
          <a:lstStyle/>
          <a:p>
            <a:pPr algn="l">
              <a:lnSpc>
                <a:spcPts val="1500"/>
              </a:lnSpc>
            </a:pPr>
            <a:r>
              <a:rPr lang="en-US" sz="600">
                <a:solidFill>
                  <a:srgbClr val="000000"/>
                </a:solidFill>
                <a:latin typeface="Porcelain"/>
                <a:ea typeface="Porcelain"/>
                <a:cs typeface="Porcelain"/>
                <a:sym typeface="Porcelain"/>
              </a:rPr>
              <a:t>Preprocessing Metadata</a:t>
            </a:r>
          </a:p>
        </p:txBody>
      </p:sp>
      <p:sp>
        <p:nvSpPr>
          <p:cNvPr name="TextBox 39" id="39"/>
          <p:cNvSpPr txBox="true"/>
          <p:nvPr/>
        </p:nvSpPr>
        <p:spPr>
          <a:xfrm rot="0">
            <a:off x="7133501" y="3900297"/>
            <a:ext cx="15002" cy="62389"/>
          </a:xfrm>
          <a:prstGeom prst="rect">
            <a:avLst/>
          </a:prstGeom>
        </p:spPr>
        <p:txBody>
          <a:bodyPr anchor="t" rtlCol="false" tIns="0" lIns="0" bIns="0" rIns="0">
            <a:spAutoFit/>
          </a:bodyPr>
          <a:lstStyle/>
          <a:p>
            <a:pPr algn="l">
              <a:lnSpc>
                <a:spcPts val="300"/>
              </a:lnSpc>
            </a:pPr>
            <a:r>
              <a:rPr lang="en-US" sz="600">
                <a:solidFill>
                  <a:srgbClr val="000000"/>
                </a:solidFill>
                <a:latin typeface="Porcelain"/>
                <a:ea typeface="Porcelain"/>
                <a:cs typeface="Porcelain"/>
                <a:sym typeface="Porcelain"/>
              </a:rPr>
              <a:t>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524651" y="-2739009"/>
            <a:ext cx="9239250" cy="15287625"/>
          </a:xfrm>
          <a:custGeom>
            <a:avLst/>
            <a:gdLst/>
            <a:ahLst/>
            <a:cxnLst/>
            <a:rect r="r" b="b" t="t" l="l"/>
            <a:pathLst>
              <a:path h="15287625" w="9239250">
                <a:moveTo>
                  <a:pt x="0" y="0"/>
                </a:moveTo>
                <a:lnTo>
                  <a:pt x="9239250" y="0"/>
                </a:lnTo>
                <a:lnTo>
                  <a:pt x="9239250" y="15287625"/>
                </a:lnTo>
                <a:lnTo>
                  <a:pt x="0" y="15287625"/>
                </a:lnTo>
                <a:lnTo>
                  <a:pt x="0" y="0"/>
                </a:lnTo>
                <a:close/>
              </a:path>
            </a:pathLst>
          </a:custGeom>
          <a:blipFill>
            <a:blip r:embed="rId2">
              <a:alphaModFix amt="71000"/>
            </a:blip>
            <a:stretch>
              <a:fillRect l="-9650" t="0" r="-12205" b="0"/>
            </a:stretch>
          </a:blipFill>
        </p:spPr>
      </p:sp>
      <p:sp>
        <p:nvSpPr>
          <p:cNvPr name="Freeform 3" id="3"/>
          <p:cNvSpPr/>
          <p:nvPr/>
        </p:nvSpPr>
        <p:spPr>
          <a:xfrm flipH="false" flipV="false" rot="0">
            <a:off x="1118530" y="-63503"/>
            <a:ext cx="16021345" cy="9929546"/>
          </a:xfrm>
          <a:custGeom>
            <a:avLst/>
            <a:gdLst/>
            <a:ahLst/>
            <a:cxnLst/>
            <a:rect r="r" b="b" t="t" l="l"/>
            <a:pathLst>
              <a:path h="9929546" w="16021345">
                <a:moveTo>
                  <a:pt x="0" y="0"/>
                </a:moveTo>
                <a:lnTo>
                  <a:pt x="16021346" y="0"/>
                </a:lnTo>
                <a:lnTo>
                  <a:pt x="16021346" y="9929546"/>
                </a:lnTo>
                <a:lnTo>
                  <a:pt x="0" y="992954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721371" y="-197348"/>
            <a:ext cx="8241954" cy="1745504"/>
          </a:xfrm>
          <a:prstGeom prst="rect">
            <a:avLst/>
          </a:prstGeom>
        </p:spPr>
        <p:txBody>
          <a:bodyPr anchor="t" rtlCol="false" tIns="0" lIns="0" bIns="0" rIns="0">
            <a:spAutoFit/>
          </a:bodyPr>
          <a:lstStyle/>
          <a:p>
            <a:pPr algn="l">
              <a:lnSpc>
                <a:spcPts val="14271"/>
              </a:lnSpc>
            </a:pPr>
            <a:r>
              <a:rPr lang="en-US" sz="10194">
                <a:solidFill>
                  <a:srgbClr val="000000"/>
                </a:solidFill>
                <a:latin typeface="Porcelain"/>
                <a:ea typeface="Porcelain"/>
                <a:cs typeface="Porcelain"/>
                <a:sym typeface="Porcelain"/>
              </a:rPr>
              <a:t>Tools and technologies</a:t>
            </a:r>
          </a:p>
        </p:txBody>
      </p:sp>
      <p:sp>
        <p:nvSpPr>
          <p:cNvPr name="TextBox 5" id="5"/>
          <p:cNvSpPr txBox="true"/>
          <p:nvPr/>
        </p:nvSpPr>
        <p:spPr>
          <a:xfrm rot="0">
            <a:off x="344472" y="2065458"/>
            <a:ext cx="17950767" cy="5952220"/>
          </a:xfrm>
          <a:prstGeom prst="rect">
            <a:avLst/>
          </a:prstGeom>
        </p:spPr>
        <p:txBody>
          <a:bodyPr anchor="t" rtlCol="false" tIns="0" lIns="0" bIns="0" rIns="0">
            <a:spAutoFit/>
          </a:bodyPr>
          <a:lstStyle/>
          <a:p>
            <a:pPr algn="ctr">
              <a:lnSpc>
                <a:spcPts val="9438"/>
              </a:lnSpc>
            </a:pPr>
            <a:r>
              <a:rPr lang="en-US" sz="6761">
                <a:solidFill>
                  <a:srgbClr val="000000"/>
                </a:solidFill>
                <a:latin typeface="Porcelain"/>
                <a:ea typeface="Porcelain"/>
                <a:cs typeface="Porcelain"/>
                <a:sym typeface="Porcelain"/>
              </a:rPr>
              <a:t> Programming Languages: Python, JavaScrip  Machine Learning Libraries: Scikit-learn, TensorFlow, Keras, PyTorc Web Frameworks: Django/Flask (Backend), React/HTML/CSS (Frontend Cloud Platforms: AWS/GCP/Azure for model hosting and deploymen  Hardware: GPU support for deep learning tasks (e.g., NVIDIA GPUs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DAGd46l5byk</dc:identifier>
  <dcterms:modified xsi:type="dcterms:W3CDTF">2011-08-01T06:04:30Z</dcterms:modified>
  <cp:revision>1</cp:revision>
  <dc:title>499b presentation pdf.pdf</dc:title>
</cp:coreProperties>
</file>

<file path=docProps/thumbnail.jpeg>
</file>